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59"/>
  </p:notesMasterIdLst>
  <p:sldIdLst>
    <p:sldId id="256" r:id="rId2"/>
    <p:sldId id="258" r:id="rId3"/>
    <p:sldId id="524" r:id="rId4"/>
    <p:sldId id="525" r:id="rId5"/>
    <p:sldId id="468" r:id="rId6"/>
    <p:sldId id="509" r:id="rId7"/>
    <p:sldId id="510" r:id="rId8"/>
    <p:sldId id="511" r:id="rId9"/>
    <p:sldId id="526" r:id="rId10"/>
    <p:sldId id="513" r:id="rId11"/>
    <p:sldId id="514" r:id="rId12"/>
    <p:sldId id="518" r:id="rId13"/>
    <p:sldId id="515" r:id="rId14"/>
    <p:sldId id="527" r:id="rId15"/>
    <p:sldId id="517" r:id="rId16"/>
    <p:sldId id="519" r:id="rId17"/>
    <p:sldId id="471" r:id="rId18"/>
    <p:sldId id="528" r:id="rId19"/>
    <p:sldId id="529" r:id="rId20"/>
    <p:sldId id="530" r:id="rId21"/>
    <p:sldId id="531" r:id="rId22"/>
    <p:sldId id="505" r:id="rId23"/>
    <p:sldId id="532" r:id="rId24"/>
    <p:sldId id="533" r:id="rId25"/>
    <p:sldId id="534" r:id="rId26"/>
    <p:sldId id="535" r:id="rId27"/>
    <p:sldId id="536" r:id="rId28"/>
    <p:sldId id="537" r:id="rId29"/>
    <p:sldId id="538" r:id="rId30"/>
    <p:sldId id="539" r:id="rId31"/>
    <p:sldId id="540" r:id="rId32"/>
    <p:sldId id="541" r:id="rId33"/>
    <p:sldId id="542" r:id="rId34"/>
    <p:sldId id="544" r:id="rId35"/>
    <p:sldId id="554" r:id="rId36"/>
    <p:sldId id="543" r:id="rId37"/>
    <p:sldId id="545" r:id="rId38"/>
    <p:sldId id="323" r:id="rId39"/>
    <p:sldId id="362" r:id="rId40"/>
    <p:sldId id="361" r:id="rId41"/>
    <p:sldId id="363" r:id="rId42"/>
    <p:sldId id="324" r:id="rId43"/>
    <p:sldId id="325" r:id="rId44"/>
    <p:sldId id="326" r:id="rId45"/>
    <p:sldId id="327" r:id="rId46"/>
    <p:sldId id="546" r:id="rId47"/>
    <p:sldId id="329" r:id="rId48"/>
    <p:sldId id="364" r:id="rId49"/>
    <p:sldId id="330" r:id="rId50"/>
    <p:sldId id="547" r:id="rId51"/>
    <p:sldId id="334" r:id="rId52"/>
    <p:sldId id="549" r:id="rId53"/>
    <p:sldId id="550" r:id="rId54"/>
    <p:sldId id="551" r:id="rId55"/>
    <p:sldId id="555" r:id="rId56"/>
    <p:sldId id="328" r:id="rId57"/>
    <p:sldId id="367" r:id="rId58"/>
  </p:sldIdLst>
  <p:sldSz cx="9144000" cy="5143500" type="screen16x9"/>
  <p:notesSz cx="6858000" cy="9144000"/>
  <p:embeddedFontLst>
    <p:embeddedFont>
      <p:font typeface="Consolas" panose="020B0609020204030204" pitchFamily="49" charset="0"/>
      <p:regular r:id="rId60"/>
      <p:bold r:id="rId61"/>
      <p:italic r:id="rId62"/>
      <p:boldItalic r:id="rId63"/>
    </p:embeddedFont>
    <p:embeddedFont>
      <p:font typeface="Lexend Deca" panose="020B0604020202020204" charset="0"/>
      <p:regular r:id="rId64"/>
    </p:embeddedFont>
    <p:embeddedFont>
      <p:font typeface="Muli" panose="020B0604020202020204" charset="0"/>
      <p:regular r:id="rId65"/>
      <p:bold r:id="rId66"/>
      <p:italic r:id="rId67"/>
      <p:boldItalic r:id="rId68"/>
    </p:embeddedFont>
    <p:embeddedFont>
      <p:font typeface="Muli Regular" panose="020B0604020202020204" charset="0"/>
      <p:regular r:id="rId69"/>
      <p:bold r:id="rId70"/>
      <p:italic r:id="rId71"/>
      <p:boldItalic r:id="rId7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9F6FEEF-6742-475D-9DE4-EBD9B44B5D4D}">
  <a:tblStyle styleId="{29F6FEEF-6742-475D-9DE4-EBD9B44B5D4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730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4.fntdata"/><Relationship Id="rId68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7.fntdata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font" Target="fonts/font2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5.fntdata"/><Relationship Id="rId69" Type="http://schemas.openxmlformats.org/officeDocument/2006/relationships/font" Target="fonts/font10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3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67" Type="http://schemas.openxmlformats.org/officeDocument/2006/relationships/font" Target="fonts/font8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3.fntdata"/><Relationship Id="rId70" Type="http://schemas.openxmlformats.org/officeDocument/2006/relationships/font" Target="fonts/font11.fntdata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1.fntdata"/><Relationship Id="rId65" Type="http://schemas.openxmlformats.org/officeDocument/2006/relationships/font" Target="fonts/font6.fntdata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font" Target="fonts/font1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710602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814130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226532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371334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070894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120759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166839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261723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158478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266604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6944194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6180271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0464965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5111293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6632533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4428759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386902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0459201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8751148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853093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4795367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9583767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0084094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0407537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5218618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8776826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2294066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2326893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2060001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175378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952841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4026494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788378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1327840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262380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89778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489063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801983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799483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475251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617938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69582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3501248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3187492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383201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508978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1786459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1306040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843724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3256302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63109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641873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387693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142310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484744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25"/>
            <a:ext cx="914395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685800" y="1991825"/>
            <a:ext cx="45390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>
            <a:spLocks noGrp="1"/>
          </p:cNvSpPr>
          <p:nvPr>
            <p:ph type="ctrTitle"/>
          </p:nvPr>
        </p:nvSpPr>
        <p:spPr>
          <a:xfrm>
            <a:off x="685800" y="1659550"/>
            <a:ext cx="42639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685800" y="2916254"/>
            <a:ext cx="42639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580550" y="1352550"/>
            <a:ext cx="6014400" cy="3161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⬡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∙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∙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· Big circuit">
  <p:cSld name="BLANK_1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1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rgbClr val="A458FF"/>
            </a:gs>
            <a:gs pos="39000">
              <a:srgbClr val="3544FF"/>
            </a:gs>
            <a:gs pos="100000">
              <a:srgbClr val="0A2F9E"/>
            </a:gs>
          </a:gsLst>
          <a:lin ang="8100019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80550" y="1352550"/>
            <a:ext cx="6014400" cy="31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Muli Regular"/>
              <a:buChar char="⬡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lvl="1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lvl="2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lvl="3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lvl="4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lvl="5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lvl="6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lvl="7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lvl="8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endParaRPr dirty="0"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  <a:effectLst/>
                <a:latin typeface="Lexend Deca"/>
                <a:ea typeface="Lexend Deca"/>
                <a:cs typeface="Lexend Deca"/>
                <a:sym typeface="Lexend Deca"/>
              </a:defRPr>
            </a:lvl1pPr>
            <a:lvl2pPr lvl="1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lvl="2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lvl="3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lvl="4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lvl="5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lvl="6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lvl="7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lvl="8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7" r:id="rId4"/>
  </p:sldLayoutIdLst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effectLst/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effectLst/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jp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jpe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jp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jp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3"/>
          <p:cNvSpPr txBox="1">
            <a:spLocks noGrp="1"/>
          </p:cNvSpPr>
          <p:nvPr>
            <p:ph type="ctrTitle"/>
          </p:nvPr>
        </p:nvSpPr>
        <p:spPr>
          <a:xfrm>
            <a:off x="223153" y="1991850"/>
            <a:ext cx="5029131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Preprocessing</a:t>
            </a:r>
            <a:endParaRPr sz="4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2" name="Google Shape;62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20814" y="378324"/>
            <a:ext cx="662500" cy="72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93770" y="884611"/>
            <a:ext cx="482075" cy="52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21692" y="4034576"/>
            <a:ext cx="586165" cy="68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404399" y="3624439"/>
            <a:ext cx="321850" cy="44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664593" y="3757882"/>
            <a:ext cx="321850" cy="44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058DF27-2503-4752-80B1-42693A5B13D8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5272973" y="568438"/>
            <a:ext cx="3292350" cy="30560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Machine Learning</a:t>
            </a:r>
          </a:p>
        </p:txBody>
      </p:sp>
      <p:pic>
        <p:nvPicPr>
          <p:cNvPr id="14" name="Google Shape;96;p17">
            <a:extLst>
              <a:ext uri="{FF2B5EF4-FFF2-40B4-BE49-F238E27FC236}">
                <a16:creationId xmlns:a16="http://schemas.microsoft.com/office/drawing/2014/main" id="{A8B71835-C574-4D01-9F8E-0813C669F99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97;p17">
            <a:extLst>
              <a:ext uri="{FF2B5EF4-FFF2-40B4-BE49-F238E27FC236}">
                <a16:creationId xmlns:a16="http://schemas.microsoft.com/office/drawing/2014/main" id="{DB5ABB9D-1E8B-41A5-93D6-A04B6297384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94;p17">
            <a:extLst>
              <a:ext uri="{FF2B5EF4-FFF2-40B4-BE49-F238E27FC236}">
                <a16:creationId xmlns:a16="http://schemas.microsoft.com/office/drawing/2014/main" id="{5386D765-FF89-474F-8F02-81621344B461}"/>
              </a:ext>
            </a:extLst>
          </p:cNvPr>
          <p:cNvSpPr txBox="1">
            <a:spLocks/>
          </p:cNvSpPr>
          <p:nvPr/>
        </p:nvSpPr>
        <p:spPr>
          <a:xfrm>
            <a:off x="682699" y="1914870"/>
            <a:ext cx="4535362" cy="4255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Machine learning involves computers discovering how </a:t>
            </a:r>
          </a:p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they can perform tasks without being explicitly </a:t>
            </a:r>
          </a:p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programmed to do so. It involves computers learning </a:t>
            </a:r>
          </a:p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from data provided so that they carry out certain tasks.</a:t>
            </a: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 panose="020B0604020202020204" charset="0"/>
              <a:cs typeface="Andalus" panose="02020603050405020304" pitchFamily="18" charset="-78"/>
            </a:endParaRPr>
          </a:p>
        </p:txBody>
      </p:sp>
      <p:pic>
        <p:nvPicPr>
          <p:cNvPr id="7" name="Google Shape;98;p17">
            <a:extLst>
              <a:ext uri="{FF2B5EF4-FFF2-40B4-BE49-F238E27FC236}">
                <a16:creationId xmlns:a16="http://schemas.microsoft.com/office/drawing/2014/main" id="{698A9765-8F3C-45C6-97B3-BC812CF37F50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4E053AC-B3DE-476C-8C6B-A3FF466DD6F7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640774" y="2571750"/>
            <a:ext cx="4619212" cy="2246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96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Machine Learning</a:t>
            </a:r>
          </a:p>
        </p:txBody>
      </p:sp>
      <p:pic>
        <p:nvPicPr>
          <p:cNvPr id="14" name="Google Shape;96;p17">
            <a:extLst>
              <a:ext uri="{FF2B5EF4-FFF2-40B4-BE49-F238E27FC236}">
                <a16:creationId xmlns:a16="http://schemas.microsoft.com/office/drawing/2014/main" id="{A8B71835-C574-4D01-9F8E-0813C669F99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97;p17">
            <a:extLst>
              <a:ext uri="{FF2B5EF4-FFF2-40B4-BE49-F238E27FC236}">
                <a16:creationId xmlns:a16="http://schemas.microsoft.com/office/drawing/2014/main" id="{DB5ABB9D-1E8B-41A5-93D6-A04B6297384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98;p17">
            <a:extLst>
              <a:ext uri="{FF2B5EF4-FFF2-40B4-BE49-F238E27FC236}">
                <a16:creationId xmlns:a16="http://schemas.microsoft.com/office/drawing/2014/main" id="{698A9765-8F3C-45C6-97B3-BC812CF37F50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4E053AC-B3DE-476C-8C6B-A3FF466DD6F7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3160830" y="930431"/>
            <a:ext cx="5550249" cy="32826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C5080BD-F5E4-4F9E-AD4D-10BBB2392537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232783" y="1542574"/>
            <a:ext cx="2672562" cy="3600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015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Machine Learning</a:t>
            </a:r>
          </a:p>
        </p:txBody>
      </p:sp>
      <p:pic>
        <p:nvPicPr>
          <p:cNvPr id="14" name="Google Shape;96;p17">
            <a:extLst>
              <a:ext uri="{FF2B5EF4-FFF2-40B4-BE49-F238E27FC236}">
                <a16:creationId xmlns:a16="http://schemas.microsoft.com/office/drawing/2014/main" id="{A8B71835-C574-4D01-9F8E-0813C669F99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97;p17">
            <a:extLst>
              <a:ext uri="{FF2B5EF4-FFF2-40B4-BE49-F238E27FC236}">
                <a16:creationId xmlns:a16="http://schemas.microsoft.com/office/drawing/2014/main" id="{DB5ABB9D-1E8B-41A5-93D6-A04B6297384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98;p17">
            <a:extLst>
              <a:ext uri="{FF2B5EF4-FFF2-40B4-BE49-F238E27FC236}">
                <a16:creationId xmlns:a16="http://schemas.microsoft.com/office/drawing/2014/main" id="{698A9765-8F3C-45C6-97B3-BC812CF37F50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4E053AC-B3DE-476C-8C6B-A3FF466DD6F7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447869" y="1255468"/>
            <a:ext cx="8248261" cy="2810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52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Machine Learning</a:t>
            </a:r>
          </a:p>
        </p:txBody>
      </p:sp>
      <p:pic>
        <p:nvPicPr>
          <p:cNvPr id="14" name="Google Shape;96;p17">
            <a:extLst>
              <a:ext uri="{FF2B5EF4-FFF2-40B4-BE49-F238E27FC236}">
                <a16:creationId xmlns:a16="http://schemas.microsoft.com/office/drawing/2014/main" id="{A8B71835-C574-4D01-9F8E-0813C669F99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97;p17">
            <a:extLst>
              <a:ext uri="{FF2B5EF4-FFF2-40B4-BE49-F238E27FC236}">
                <a16:creationId xmlns:a16="http://schemas.microsoft.com/office/drawing/2014/main" id="{DB5ABB9D-1E8B-41A5-93D6-A04B6297384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98;p17">
            <a:extLst>
              <a:ext uri="{FF2B5EF4-FFF2-40B4-BE49-F238E27FC236}">
                <a16:creationId xmlns:a16="http://schemas.microsoft.com/office/drawing/2014/main" id="{698A9765-8F3C-45C6-97B3-BC812CF37F50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4E053AC-B3DE-476C-8C6B-A3FF466DD6F7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447869" y="907188"/>
            <a:ext cx="8248261" cy="3924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635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545813" y="762486"/>
            <a:ext cx="3916674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Machine Learning</a:t>
            </a:r>
          </a:p>
          <a:p>
            <a:pPr marL="342900" indent="-342900"/>
            <a:r>
              <a:rPr lang="en-US" sz="1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Preprocessing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Engineering and Extraction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Domain knowledge features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Date and Time features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String operations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Web Data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Geospatial features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Text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Images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Audio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Dimension Reduction with PCA</a:t>
            </a:r>
          </a:p>
          <a:p>
            <a:pPr marL="742950" lvl="1" indent="-285750"/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lvl="1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Google Shape;151;p22">
            <a:extLst>
              <a:ext uri="{FF2B5EF4-FFF2-40B4-BE49-F238E27FC236}">
                <a16:creationId xmlns:a16="http://schemas.microsoft.com/office/drawing/2014/main" id="{23E393FA-65CB-4433-8D1D-4B174CB9462D}"/>
              </a:ext>
            </a:extLst>
          </p:cNvPr>
          <p:cNvSpPr txBox="1">
            <a:spLocks/>
          </p:cNvSpPr>
          <p:nvPr/>
        </p:nvSpPr>
        <p:spPr>
          <a:xfrm>
            <a:off x="4462487" y="1060195"/>
            <a:ext cx="4356146" cy="21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effectLst/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Transformations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Cleaning or Cleansing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Missing data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Categorical data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Detect and Handle Outliers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Split data to Train and Test Sets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Deal with Imbalanced classes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Scaling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to use Pipelines 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Selection</a:t>
            </a:r>
          </a:p>
        </p:txBody>
      </p:sp>
      <p:sp>
        <p:nvSpPr>
          <p:cNvPr id="5" name="Google Shape;151;p22">
            <a:extLst>
              <a:ext uri="{FF2B5EF4-FFF2-40B4-BE49-F238E27FC236}">
                <a16:creationId xmlns:a16="http://schemas.microsoft.com/office/drawing/2014/main" id="{0DE6DBF0-B308-4A8D-A281-30291888C795}"/>
              </a:ext>
            </a:extLst>
          </p:cNvPr>
          <p:cNvSpPr txBox="1">
            <a:spLocks/>
          </p:cNvSpPr>
          <p:nvPr/>
        </p:nvSpPr>
        <p:spPr>
          <a:xfrm>
            <a:off x="492294" y="223383"/>
            <a:ext cx="1921298" cy="6410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effectLst/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0" lvl="0" indent="0">
              <a:buNone/>
            </a:pP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3370830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Preprocessing</a:t>
            </a:r>
          </a:p>
        </p:txBody>
      </p:sp>
      <p:pic>
        <p:nvPicPr>
          <p:cNvPr id="14" name="Google Shape;96;p17">
            <a:extLst>
              <a:ext uri="{FF2B5EF4-FFF2-40B4-BE49-F238E27FC236}">
                <a16:creationId xmlns:a16="http://schemas.microsoft.com/office/drawing/2014/main" id="{A8B71835-C574-4D01-9F8E-0813C669F99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97;p17">
            <a:extLst>
              <a:ext uri="{FF2B5EF4-FFF2-40B4-BE49-F238E27FC236}">
                <a16:creationId xmlns:a16="http://schemas.microsoft.com/office/drawing/2014/main" id="{DB5ABB9D-1E8B-41A5-93D6-A04B6297384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94;p17">
            <a:extLst>
              <a:ext uri="{FF2B5EF4-FFF2-40B4-BE49-F238E27FC236}">
                <a16:creationId xmlns:a16="http://schemas.microsoft.com/office/drawing/2014/main" id="{5386D765-FF89-474F-8F02-81621344B461}"/>
              </a:ext>
            </a:extLst>
          </p:cNvPr>
          <p:cNvSpPr txBox="1">
            <a:spLocks/>
          </p:cNvSpPr>
          <p:nvPr/>
        </p:nvSpPr>
        <p:spPr>
          <a:xfrm>
            <a:off x="562197" y="3899013"/>
            <a:ext cx="4535362" cy="4255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The phrase "garbage in, garbage out" is the best </a:t>
            </a:r>
          </a:p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description for the use of data preprocessing.</a:t>
            </a:r>
          </a:p>
          <a:p>
            <a:pPr marL="342900" indent="-342900"/>
            <a:endParaRPr lang="en-US" sz="14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 panose="020B0604020202020204" charset="0"/>
              <a:cs typeface="Andalus" panose="02020603050405020304" pitchFamily="18" charset="-78"/>
            </a:endParaRPr>
          </a:p>
          <a:p>
            <a:pPr marL="342900" indent="-342900"/>
            <a:endParaRPr lang="en-US" sz="14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 panose="020B0604020202020204" charset="0"/>
              <a:cs typeface="Andalus" panose="02020603050405020304" pitchFamily="18" charset="-78"/>
            </a:endParaRPr>
          </a:p>
          <a:p>
            <a:pPr marL="342900" indent="-342900"/>
            <a:endParaRPr lang="en-US" sz="14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 panose="020B0604020202020204" charset="0"/>
              <a:cs typeface="Andalus" panose="02020603050405020304" pitchFamily="18" charset="-78"/>
            </a:endParaRPr>
          </a:p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Data gathering methods are often loosely </a:t>
            </a:r>
          </a:p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controlled, resulting in out-of-range values, useless </a:t>
            </a:r>
          </a:p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features, outliers, missing values, etc.</a:t>
            </a:r>
          </a:p>
          <a:p>
            <a:pPr marL="342900" indent="-342900"/>
            <a:endParaRPr lang="en-US" sz="14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 panose="020B0604020202020204" charset="0"/>
              <a:cs typeface="Andalus" panose="02020603050405020304" pitchFamily="18" charset="-78"/>
            </a:endParaRPr>
          </a:p>
          <a:p>
            <a:pPr marL="342900" indent="-342900"/>
            <a:endParaRPr lang="en-US" sz="14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 panose="020B0604020202020204" charset="0"/>
              <a:cs typeface="Andalus" panose="02020603050405020304" pitchFamily="18" charset="-78"/>
            </a:endParaRPr>
          </a:p>
          <a:p>
            <a:pPr marL="342900" indent="-342900"/>
            <a:endParaRPr lang="en-US" sz="14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 panose="020B0604020202020204" charset="0"/>
              <a:cs typeface="Andalus" panose="02020603050405020304" pitchFamily="18" charset="-78"/>
            </a:endParaRPr>
          </a:p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Garbage data produce misleading results. Thus, data </a:t>
            </a:r>
          </a:p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preprocessing is the most important phase of a </a:t>
            </a:r>
          </a:p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machine learning project.</a:t>
            </a: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 panose="020B0604020202020204" charset="0"/>
              <a:cs typeface="Andalus" panose="02020603050405020304" pitchFamily="18" charset="-78"/>
            </a:endParaRPr>
          </a:p>
        </p:txBody>
      </p:sp>
      <p:pic>
        <p:nvPicPr>
          <p:cNvPr id="7" name="Google Shape;98;p17">
            <a:extLst>
              <a:ext uri="{FF2B5EF4-FFF2-40B4-BE49-F238E27FC236}">
                <a16:creationId xmlns:a16="http://schemas.microsoft.com/office/drawing/2014/main" id="{698A9765-8F3C-45C6-97B3-BC812CF37F50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4E053AC-B3DE-476C-8C6B-A3FF466DD6F7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5221216" y="939890"/>
            <a:ext cx="3263719" cy="3263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789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Preprocessing</a:t>
            </a:r>
          </a:p>
        </p:txBody>
      </p:sp>
      <p:sp>
        <p:nvSpPr>
          <p:cNvPr id="8" name="Google Shape;94;p17">
            <a:extLst>
              <a:ext uri="{FF2B5EF4-FFF2-40B4-BE49-F238E27FC236}">
                <a16:creationId xmlns:a16="http://schemas.microsoft.com/office/drawing/2014/main" id="{5386D765-FF89-474F-8F02-81621344B461}"/>
              </a:ext>
            </a:extLst>
          </p:cNvPr>
          <p:cNvSpPr txBox="1">
            <a:spLocks/>
          </p:cNvSpPr>
          <p:nvPr/>
        </p:nvSpPr>
        <p:spPr>
          <a:xfrm>
            <a:off x="602224" y="1524555"/>
            <a:ext cx="4862912" cy="4255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342900" indent="-342900"/>
            <a:endParaRPr lang="en-US" sz="14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 panose="020B0604020202020204" charset="0"/>
              <a:cs typeface="Andalus" panose="02020603050405020304" pitchFamily="18" charset="-78"/>
            </a:endParaRPr>
          </a:p>
          <a:p>
            <a:pPr marL="342900" indent="-342900"/>
            <a:endParaRPr lang="en-US" sz="14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 panose="020B0604020202020204" charset="0"/>
              <a:cs typeface="Andalus" panose="02020603050405020304" pitchFamily="18" charset="-78"/>
            </a:endParaRPr>
          </a:p>
          <a:p>
            <a:pPr marL="342900" indent="-342900"/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Feature Engineering and Extraction</a:t>
            </a:r>
          </a:p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Extract and Create useful features from raw data into </a:t>
            </a:r>
          </a:p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features suitable for modeling.</a:t>
            </a:r>
            <a:endParaRPr lang="en-US" sz="14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ndalus" panose="02020603050405020304" pitchFamily="18" charset="-78"/>
            </a:endParaRPr>
          </a:p>
        </p:txBody>
      </p:sp>
      <p:sp>
        <p:nvSpPr>
          <p:cNvPr id="9" name="Google Shape;94;p17">
            <a:extLst>
              <a:ext uri="{FF2B5EF4-FFF2-40B4-BE49-F238E27FC236}">
                <a16:creationId xmlns:a16="http://schemas.microsoft.com/office/drawing/2014/main" id="{150F2FCF-4D35-483B-B32B-9BCD9C0276DD}"/>
              </a:ext>
            </a:extLst>
          </p:cNvPr>
          <p:cNvSpPr txBox="1">
            <a:spLocks/>
          </p:cNvSpPr>
          <p:nvPr/>
        </p:nvSpPr>
        <p:spPr>
          <a:xfrm>
            <a:off x="602224" y="3839653"/>
            <a:ext cx="4535362" cy="4255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342900" indent="-342900"/>
            <a:endParaRPr lang="en-US" sz="14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 panose="020B0604020202020204" charset="0"/>
              <a:cs typeface="Andalus" panose="02020603050405020304" pitchFamily="18" charset="-78"/>
            </a:endParaRPr>
          </a:p>
          <a:p>
            <a:pPr marL="342900" indent="-342900"/>
            <a:endParaRPr lang="en-US" sz="14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 panose="020B0604020202020204" charset="0"/>
              <a:cs typeface="Andalus" panose="02020603050405020304" pitchFamily="18" charset="-78"/>
            </a:endParaRPr>
          </a:p>
          <a:p>
            <a:pPr marL="342900" indent="-342900"/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Feature Selection</a:t>
            </a:r>
          </a:p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Removing unnecessary features.</a:t>
            </a:r>
            <a:endParaRPr lang="en-US" sz="14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ndalus" panose="02020603050405020304" pitchFamily="18" charset="-78"/>
            </a:endParaRPr>
          </a:p>
        </p:txBody>
      </p:sp>
      <p:sp>
        <p:nvSpPr>
          <p:cNvPr id="10" name="Google Shape;94;p17">
            <a:extLst>
              <a:ext uri="{FF2B5EF4-FFF2-40B4-BE49-F238E27FC236}">
                <a16:creationId xmlns:a16="http://schemas.microsoft.com/office/drawing/2014/main" id="{42420CCF-A0D2-4C98-8F53-153E28344058}"/>
              </a:ext>
            </a:extLst>
          </p:cNvPr>
          <p:cNvSpPr txBox="1">
            <a:spLocks/>
          </p:cNvSpPr>
          <p:nvPr/>
        </p:nvSpPr>
        <p:spPr>
          <a:xfrm>
            <a:off x="658930" y="2830794"/>
            <a:ext cx="4806206" cy="4255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342900" indent="-342900"/>
            <a:endParaRPr lang="en-US" sz="14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 panose="020B0604020202020204" charset="0"/>
              <a:cs typeface="Andalus" panose="02020603050405020304" pitchFamily="18" charset="-78"/>
            </a:endParaRPr>
          </a:p>
          <a:p>
            <a:pPr marL="342900" indent="-342900"/>
            <a:endParaRPr lang="en-US" sz="14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 panose="020B0604020202020204" charset="0"/>
              <a:cs typeface="Andalus" panose="02020603050405020304" pitchFamily="18" charset="-78"/>
            </a:endParaRPr>
          </a:p>
          <a:p>
            <a:pPr marL="342900" indent="-342900"/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Feature Transformation</a:t>
            </a:r>
          </a:p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Transformation of data to improve the accuracy of the </a:t>
            </a:r>
          </a:p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algorithm.</a:t>
            </a:r>
            <a:endParaRPr lang="en-US" sz="14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ndalus" panose="02020603050405020304" pitchFamily="18" charset="-78"/>
            </a:endParaRPr>
          </a:p>
        </p:txBody>
      </p:sp>
      <p:pic>
        <p:nvPicPr>
          <p:cNvPr id="11" name="Google Shape;96;p17">
            <a:extLst>
              <a:ext uri="{FF2B5EF4-FFF2-40B4-BE49-F238E27FC236}">
                <a16:creationId xmlns:a16="http://schemas.microsoft.com/office/drawing/2014/main" id="{E640FCCD-471D-4876-817D-A9EDD46C4FB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97;p17">
            <a:extLst>
              <a:ext uri="{FF2B5EF4-FFF2-40B4-BE49-F238E27FC236}">
                <a16:creationId xmlns:a16="http://schemas.microsoft.com/office/drawing/2014/main" id="{BDFAB6A5-2BC6-4445-8C5C-A4C86CB7F214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98;p17">
            <a:extLst>
              <a:ext uri="{FF2B5EF4-FFF2-40B4-BE49-F238E27FC236}">
                <a16:creationId xmlns:a16="http://schemas.microsoft.com/office/drawing/2014/main" id="{B7F741F3-0169-4BE0-B288-46E4CECB8649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07125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Preprocessing</a:t>
            </a:r>
            <a:endParaRPr lang="en-US" sz="24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4" name="Google Shape;96;p17">
            <a:extLst>
              <a:ext uri="{FF2B5EF4-FFF2-40B4-BE49-F238E27FC236}">
                <a16:creationId xmlns:a16="http://schemas.microsoft.com/office/drawing/2014/main" id="{A8B71835-C574-4D01-9F8E-0813C669F99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97;p17">
            <a:extLst>
              <a:ext uri="{FF2B5EF4-FFF2-40B4-BE49-F238E27FC236}">
                <a16:creationId xmlns:a16="http://schemas.microsoft.com/office/drawing/2014/main" id="{DB5ABB9D-1E8B-41A5-93D6-A04B6297384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98;p17">
            <a:extLst>
              <a:ext uri="{FF2B5EF4-FFF2-40B4-BE49-F238E27FC236}">
                <a16:creationId xmlns:a16="http://schemas.microsoft.com/office/drawing/2014/main" id="{698A9765-8F3C-45C6-97B3-BC812CF37F50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497AAA4-9170-4F7B-833C-00BD762F59BB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-43454" y="2550617"/>
            <a:ext cx="6929499" cy="296284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C1939AA-1E7F-4A57-9627-6D91C3081A4A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-184142" y="515917"/>
            <a:ext cx="5549794" cy="327638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AACB996-49F0-44EE-B147-1DD7AC7512D3}"/>
              </a:ext>
            </a:extLst>
          </p:cNvPr>
          <p:cNvSpPr/>
          <p:nvPr/>
        </p:nvSpPr>
        <p:spPr>
          <a:xfrm>
            <a:off x="816265" y="1094585"/>
            <a:ext cx="875561" cy="41908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sz="20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Install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D4F5DD6-30BF-4B9A-B4CC-21A8C71BC85F}"/>
              </a:ext>
            </a:extLst>
          </p:cNvPr>
          <p:cNvSpPr/>
          <p:nvPr/>
        </p:nvSpPr>
        <p:spPr>
          <a:xfrm>
            <a:off x="816265" y="3039020"/>
            <a:ext cx="636713" cy="41908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</a:pPr>
            <a:r>
              <a:rPr lang="en-US" sz="20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Use</a:t>
            </a:r>
          </a:p>
        </p:txBody>
      </p:sp>
    </p:spTree>
    <p:extLst>
      <p:ext uri="{BB962C8B-B14F-4D97-AF65-F5344CB8AC3E}">
        <p14:creationId xmlns:p14="http://schemas.microsoft.com/office/powerpoint/2010/main" val="1992764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545813" y="762486"/>
            <a:ext cx="3916674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Machine Learning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Preprocessing</a:t>
            </a:r>
          </a:p>
          <a:p>
            <a:pPr marL="342900" indent="-342900"/>
            <a:r>
              <a:rPr 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Engineering and Extraction</a:t>
            </a:r>
          </a:p>
          <a:p>
            <a:pPr marL="742950" lvl="1" indent="-285750"/>
            <a:r>
              <a:rPr lang="en-US" sz="1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Domain knowledge features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Date and Time features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String operations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Web Data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Geospatial features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Text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Images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Audio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Dimension Reduction with PCA</a:t>
            </a:r>
          </a:p>
          <a:p>
            <a:pPr marL="742950" lvl="1" indent="-285750"/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lvl="1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Google Shape;151;p22">
            <a:extLst>
              <a:ext uri="{FF2B5EF4-FFF2-40B4-BE49-F238E27FC236}">
                <a16:creationId xmlns:a16="http://schemas.microsoft.com/office/drawing/2014/main" id="{23E393FA-65CB-4433-8D1D-4B174CB9462D}"/>
              </a:ext>
            </a:extLst>
          </p:cNvPr>
          <p:cNvSpPr txBox="1">
            <a:spLocks/>
          </p:cNvSpPr>
          <p:nvPr/>
        </p:nvSpPr>
        <p:spPr>
          <a:xfrm>
            <a:off x="4462487" y="1060195"/>
            <a:ext cx="4356146" cy="21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effectLst/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Transformations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Cleaning or Cleansing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Missing data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Categorical data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Detect and Handle Outliers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Split data to Train and Test Sets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Deal with Imbalanced classes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Scaling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to use Pipelines 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Selection</a:t>
            </a:r>
          </a:p>
        </p:txBody>
      </p:sp>
      <p:sp>
        <p:nvSpPr>
          <p:cNvPr id="5" name="Google Shape;151;p22">
            <a:extLst>
              <a:ext uri="{FF2B5EF4-FFF2-40B4-BE49-F238E27FC236}">
                <a16:creationId xmlns:a16="http://schemas.microsoft.com/office/drawing/2014/main" id="{0DE6DBF0-B308-4A8D-A281-30291888C795}"/>
              </a:ext>
            </a:extLst>
          </p:cNvPr>
          <p:cNvSpPr txBox="1">
            <a:spLocks/>
          </p:cNvSpPr>
          <p:nvPr/>
        </p:nvSpPr>
        <p:spPr>
          <a:xfrm>
            <a:off x="492294" y="223383"/>
            <a:ext cx="1921298" cy="6410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effectLst/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0" lvl="0" indent="0">
              <a:buNone/>
            </a:pP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863698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Domain knowledge features</a:t>
            </a:r>
          </a:p>
        </p:txBody>
      </p:sp>
      <p:sp>
        <p:nvSpPr>
          <p:cNvPr id="8" name="Google Shape;94;p17">
            <a:extLst>
              <a:ext uri="{FF2B5EF4-FFF2-40B4-BE49-F238E27FC236}">
                <a16:creationId xmlns:a16="http://schemas.microsoft.com/office/drawing/2014/main" id="{5386D765-FF89-474F-8F02-81621344B461}"/>
              </a:ext>
            </a:extLst>
          </p:cNvPr>
          <p:cNvSpPr txBox="1">
            <a:spLocks/>
          </p:cNvSpPr>
          <p:nvPr/>
        </p:nvSpPr>
        <p:spPr>
          <a:xfrm>
            <a:off x="602224" y="1797227"/>
            <a:ext cx="5333731" cy="4255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It's the process of creating new useful features from current </a:t>
            </a:r>
          </a:p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features based on our understanding of the problem domain </a:t>
            </a:r>
          </a:p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knowledge.</a:t>
            </a:r>
            <a:endParaRPr lang="en-US" sz="14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ndalus" panose="02020603050405020304" pitchFamily="18" charset="-78"/>
            </a:endParaRPr>
          </a:p>
        </p:txBody>
      </p:sp>
      <p:pic>
        <p:nvPicPr>
          <p:cNvPr id="11" name="Google Shape;96;p17">
            <a:extLst>
              <a:ext uri="{FF2B5EF4-FFF2-40B4-BE49-F238E27FC236}">
                <a16:creationId xmlns:a16="http://schemas.microsoft.com/office/drawing/2014/main" id="{E640FCCD-471D-4876-817D-A9EDD46C4FB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97;p17">
            <a:extLst>
              <a:ext uri="{FF2B5EF4-FFF2-40B4-BE49-F238E27FC236}">
                <a16:creationId xmlns:a16="http://schemas.microsoft.com/office/drawing/2014/main" id="{BDFAB6A5-2BC6-4445-8C5C-A4C86CB7F214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98;p17">
            <a:extLst>
              <a:ext uri="{FF2B5EF4-FFF2-40B4-BE49-F238E27FC236}">
                <a16:creationId xmlns:a16="http://schemas.microsoft.com/office/drawing/2014/main" id="{B7F741F3-0169-4BE0-B288-46E4CECB8649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9802A8E-CE35-44C6-AB23-05B256ECDFA0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-333153" y="2180043"/>
            <a:ext cx="9144000" cy="2768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410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 txBox="1">
            <a:spLocks noGrp="1"/>
          </p:cNvSpPr>
          <p:nvPr>
            <p:ph type="ctrTitle" idx="4294967295"/>
          </p:nvPr>
        </p:nvSpPr>
        <p:spPr>
          <a:xfrm>
            <a:off x="685800" y="1341750"/>
            <a:ext cx="3617400" cy="928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Hello!</a:t>
            </a:r>
            <a:endParaRPr sz="7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1" name="Google Shape;81;p15"/>
          <p:cNvSpPr txBox="1">
            <a:spLocks noGrp="1"/>
          </p:cNvSpPr>
          <p:nvPr>
            <p:ph type="subTitle" idx="4294967295"/>
          </p:nvPr>
        </p:nvSpPr>
        <p:spPr>
          <a:xfrm>
            <a:off x="685799" y="2302047"/>
            <a:ext cx="4332767" cy="1499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"/>
                <a:ea typeface="Muli"/>
                <a:cs typeface="Muli"/>
                <a:sym typeface="Muli"/>
              </a:rPr>
              <a:t>I am </a:t>
            </a:r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"/>
                <a:ea typeface="Muli"/>
                <a:cs typeface="Muli"/>
                <a:sym typeface="Muli"/>
              </a:rPr>
              <a:t>Eslam Ahmed</a:t>
            </a:r>
            <a:endParaRPr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 am a software engineer</a:t>
            </a:r>
            <a:r>
              <a:rPr lang="en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</a:t>
            </a:r>
            <a:endParaRPr sz="1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You can find me at </a:t>
            </a:r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jeksogsa</a:t>
            </a:r>
            <a:r>
              <a:rPr lang="en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@</a:t>
            </a:r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gmail.com</a:t>
            </a:r>
            <a:endParaRPr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2" name="Google Shape;82;p15"/>
          <p:cNvPicPr preferRelativeResize="0"/>
          <p:nvPr/>
        </p:nvPicPr>
        <p:blipFill>
          <a:blip r:embed="rId3"/>
          <a:srcRect/>
          <a:stretch/>
        </p:blipFill>
        <p:spPr>
          <a:xfrm>
            <a:off x="4949347" y="843132"/>
            <a:ext cx="3582957" cy="3061800"/>
          </a:xfrm>
          <a:prstGeom prst="hexagon">
            <a:avLst>
              <a:gd name="adj" fmla="val 25000"/>
              <a:gd name="vf" fmla="val 115470"/>
            </a:avLst>
          </a:prstGeom>
          <a:noFill/>
          <a:ln>
            <a:noFill/>
          </a:ln>
          <a:effectLst>
            <a:outerShdw blurRad="257175" dist="57150" dir="5400000" algn="bl" rotWithShape="0">
              <a:schemeClr val="dk1">
                <a:alpha val="50000"/>
              </a:scheme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545813" y="762486"/>
            <a:ext cx="3916674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Machine Learning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Preprocessing</a:t>
            </a:r>
          </a:p>
          <a:p>
            <a:pPr marL="342900" indent="-342900"/>
            <a:r>
              <a:rPr 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Engineering and Extraction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Domain knowledge features</a:t>
            </a:r>
          </a:p>
          <a:p>
            <a:pPr marL="742950" lvl="1" indent="-285750"/>
            <a:r>
              <a:rPr lang="en-US" sz="1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Date and Time features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String operations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Web Data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Geospatial features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Text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Images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Audio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Dimension Reduction with PCA</a:t>
            </a:r>
          </a:p>
          <a:p>
            <a:pPr marL="742950" lvl="1" indent="-285750"/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lvl="1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Google Shape;151;p22">
            <a:extLst>
              <a:ext uri="{FF2B5EF4-FFF2-40B4-BE49-F238E27FC236}">
                <a16:creationId xmlns:a16="http://schemas.microsoft.com/office/drawing/2014/main" id="{23E393FA-65CB-4433-8D1D-4B174CB9462D}"/>
              </a:ext>
            </a:extLst>
          </p:cNvPr>
          <p:cNvSpPr txBox="1">
            <a:spLocks/>
          </p:cNvSpPr>
          <p:nvPr/>
        </p:nvSpPr>
        <p:spPr>
          <a:xfrm>
            <a:off x="4462487" y="1060195"/>
            <a:ext cx="4356146" cy="21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effectLst/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Transformations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Cleaning or Cleansing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Missing data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Categorical data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Detect and Handle Outliers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Split data to Train and Test Sets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Deal with Imbalanced classes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Scaling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to use Pipelines 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Selection</a:t>
            </a:r>
          </a:p>
        </p:txBody>
      </p:sp>
      <p:sp>
        <p:nvSpPr>
          <p:cNvPr id="5" name="Google Shape;151;p22">
            <a:extLst>
              <a:ext uri="{FF2B5EF4-FFF2-40B4-BE49-F238E27FC236}">
                <a16:creationId xmlns:a16="http://schemas.microsoft.com/office/drawing/2014/main" id="{0DE6DBF0-B308-4A8D-A281-30291888C795}"/>
              </a:ext>
            </a:extLst>
          </p:cNvPr>
          <p:cNvSpPr txBox="1">
            <a:spLocks/>
          </p:cNvSpPr>
          <p:nvPr/>
        </p:nvSpPr>
        <p:spPr>
          <a:xfrm>
            <a:off x="492294" y="223383"/>
            <a:ext cx="1921298" cy="6410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effectLst/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0" lvl="0" indent="0">
              <a:buNone/>
            </a:pP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274828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Date and Time features</a:t>
            </a:r>
          </a:p>
        </p:txBody>
      </p:sp>
      <p:sp>
        <p:nvSpPr>
          <p:cNvPr id="8" name="Google Shape;94;p17">
            <a:extLst>
              <a:ext uri="{FF2B5EF4-FFF2-40B4-BE49-F238E27FC236}">
                <a16:creationId xmlns:a16="http://schemas.microsoft.com/office/drawing/2014/main" id="{5386D765-FF89-474F-8F02-81621344B461}"/>
              </a:ext>
            </a:extLst>
          </p:cNvPr>
          <p:cNvSpPr txBox="1">
            <a:spLocks/>
          </p:cNvSpPr>
          <p:nvPr/>
        </p:nvSpPr>
        <p:spPr>
          <a:xfrm>
            <a:off x="657334" y="2146178"/>
            <a:ext cx="4864985" cy="4255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Date columns usually provide valuable information about </a:t>
            </a:r>
          </a:p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the problem, they are neglected as an input for the machine </a:t>
            </a:r>
          </a:p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learning algorithms. It might be the reason for this, that </a:t>
            </a:r>
          </a:p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dates can be present in numerous formats, which make it </a:t>
            </a:r>
          </a:p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hard to understand by algorithms.</a:t>
            </a:r>
            <a:endParaRPr lang="en-US" sz="14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ndalus" panose="02020603050405020304" pitchFamily="18" charset="-78"/>
            </a:endParaRPr>
          </a:p>
        </p:txBody>
      </p:sp>
      <p:pic>
        <p:nvPicPr>
          <p:cNvPr id="9" name="Google Shape;96;p17">
            <a:extLst>
              <a:ext uri="{FF2B5EF4-FFF2-40B4-BE49-F238E27FC236}">
                <a16:creationId xmlns:a16="http://schemas.microsoft.com/office/drawing/2014/main" id="{C9AE0B17-4850-4D09-BBA6-C1AE77BC8FF2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97;p17">
            <a:extLst>
              <a:ext uri="{FF2B5EF4-FFF2-40B4-BE49-F238E27FC236}">
                <a16:creationId xmlns:a16="http://schemas.microsoft.com/office/drawing/2014/main" id="{3836C722-1DEA-4C8B-99FD-FDE25AEF4DE6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98;p17">
            <a:extLst>
              <a:ext uri="{FF2B5EF4-FFF2-40B4-BE49-F238E27FC236}">
                <a16:creationId xmlns:a16="http://schemas.microsoft.com/office/drawing/2014/main" id="{F073A5A2-100C-427B-A643-E77C7C41D9D9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99B6C7F-262A-4511-B626-1FB9825D54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311887" y="2265416"/>
            <a:ext cx="9144000" cy="3093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6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96;p17">
            <a:extLst>
              <a:ext uri="{FF2B5EF4-FFF2-40B4-BE49-F238E27FC236}">
                <a16:creationId xmlns:a16="http://schemas.microsoft.com/office/drawing/2014/main" id="{65B81A44-93C8-4016-B60C-4DB5E2FFD9F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97;p17">
            <a:extLst>
              <a:ext uri="{FF2B5EF4-FFF2-40B4-BE49-F238E27FC236}">
                <a16:creationId xmlns:a16="http://schemas.microsoft.com/office/drawing/2014/main" id="{865273EB-A7FA-48B2-BC65-37CEE333BC5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98;p17">
            <a:extLst>
              <a:ext uri="{FF2B5EF4-FFF2-40B4-BE49-F238E27FC236}">
                <a16:creationId xmlns:a16="http://schemas.microsoft.com/office/drawing/2014/main" id="{AE0719EB-714D-47F6-A84F-AFDACE55841E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2B1C2AC-288D-4F48-8117-FBF8482855C6}"/>
              </a:ext>
            </a:extLst>
          </p:cNvPr>
          <p:cNvSpPr/>
          <p:nvPr/>
        </p:nvSpPr>
        <p:spPr>
          <a:xfrm>
            <a:off x="553821" y="3389432"/>
            <a:ext cx="7745896" cy="1295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b="1" u="sng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Extract day, hour, minute, seconds, quarter, month, year, etc.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Extract time-based features like evenings, noon, night time etc.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Extract seasonal features like winter, summer, autumn.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Calculate time elapsed between two related Date features.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883AEA-73A4-4AFB-9247-81A4B33FA24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-70722" y="191780"/>
            <a:ext cx="6769259" cy="3531497"/>
          </a:xfrm>
          <a:prstGeom prst="rect">
            <a:avLst/>
          </a:prstGeom>
        </p:spPr>
      </p:pic>
      <p:sp>
        <p:nvSpPr>
          <p:cNvPr id="10" name="Google Shape;94;p17">
            <a:extLst>
              <a:ext uri="{FF2B5EF4-FFF2-40B4-BE49-F238E27FC236}">
                <a16:creationId xmlns:a16="http://schemas.microsoft.com/office/drawing/2014/main" id="{769E1623-592E-492C-B873-438FBC0D752B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Date and Time features</a:t>
            </a:r>
          </a:p>
        </p:txBody>
      </p:sp>
    </p:spTree>
    <p:extLst>
      <p:ext uri="{BB962C8B-B14F-4D97-AF65-F5344CB8AC3E}">
        <p14:creationId xmlns:p14="http://schemas.microsoft.com/office/powerpoint/2010/main" val="4112100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96;p17">
            <a:extLst>
              <a:ext uri="{FF2B5EF4-FFF2-40B4-BE49-F238E27FC236}">
                <a16:creationId xmlns:a16="http://schemas.microsoft.com/office/drawing/2014/main" id="{65B81A44-93C8-4016-B60C-4DB5E2FFD9F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97;p17">
            <a:extLst>
              <a:ext uri="{FF2B5EF4-FFF2-40B4-BE49-F238E27FC236}">
                <a16:creationId xmlns:a16="http://schemas.microsoft.com/office/drawing/2014/main" id="{865273EB-A7FA-48B2-BC65-37CEE333BC5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98;p17">
            <a:extLst>
              <a:ext uri="{FF2B5EF4-FFF2-40B4-BE49-F238E27FC236}">
                <a16:creationId xmlns:a16="http://schemas.microsoft.com/office/drawing/2014/main" id="{AE0719EB-714D-47F6-A84F-AFDACE55841E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2B1C2AC-288D-4F48-8117-FBF8482855C6}"/>
              </a:ext>
            </a:extLst>
          </p:cNvPr>
          <p:cNvSpPr/>
          <p:nvPr/>
        </p:nvSpPr>
        <p:spPr>
          <a:xfrm>
            <a:off x="553821" y="3389432"/>
            <a:ext cx="7745896" cy="1295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Extract day, hour, minute, seconds, quarter, month, year, etc.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b="1" u="sng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Extract time-based features like evenings, noon, night time etc.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Extract seasonal features like winter, summer, autumn.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Calculate time elapsed between two related Date features.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883AEA-73A4-4AFB-9247-81A4B33FA24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176283" y="191780"/>
            <a:ext cx="6275249" cy="3531497"/>
          </a:xfrm>
          <a:prstGeom prst="rect">
            <a:avLst/>
          </a:prstGeom>
        </p:spPr>
      </p:pic>
      <p:sp>
        <p:nvSpPr>
          <p:cNvPr id="10" name="Google Shape;94;p17">
            <a:extLst>
              <a:ext uri="{FF2B5EF4-FFF2-40B4-BE49-F238E27FC236}">
                <a16:creationId xmlns:a16="http://schemas.microsoft.com/office/drawing/2014/main" id="{769E1623-592E-492C-B873-438FBC0D752B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Date and Time features</a:t>
            </a:r>
          </a:p>
        </p:txBody>
      </p:sp>
    </p:spTree>
    <p:extLst>
      <p:ext uri="{BB962C8B-B14F-4D97-AF65-F5344CB8AC3E}">
        <p14:creationId xmlns:p14="http://schemas.microsoft.com/office/powerpoint/2010/main" val="406719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96;p17">
            <a:extLst>
              <a:ext uri="{FF2B5EF4-FFF2-40B4-BE49-F238E27FC236}">
                <a16:creationId xmlns:a16="http://schemas.microsoft.com/office/drawing/2014/main" id="{65B81A44-93C8-4016-B60C-4DB5E2FFD9F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97;p17">
            <a:extLst>
              <a:ext uri="{FF2B5EF4-FFF2-40B4-BE49-F238E27FC236}">
                <a16:creationId xmlns:a16="http://schemas.microsoft.com/office/drawing/2014/main" id="{865273EB-A7FA-48B2-BC65-37CEE333BC5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98;p17">
            <a:extLst>
              <a:ext uri="{FF2B5EF4-FFF2-40B4-BE49-F238E27FC236}">
                <a16:creationId xmlns:a16="http://schemas.microsoft.com/office/drawing/2014/main" id="{AE0719EB-714D-47F6-A84F-AFDACE55841E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2B1C2AC-288D-4F48-8117-FBF8482855C6}"/>
              </a:ext>
            </a:extLst>
          </p:cNvPr>
          <p:cNvSpPr/>
          <p:nvPr/>
        </p:nvSpPr>
        <p:spPr>
          <a:xfrm>
            <a:off x="553821" y="3389432"/>
            <a:ext cx="7745896" cy="1295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Extract day, hour, minute, seconds, quarter, month, year, etc.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Extract time-based features like evenings, noon, night time etc.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b="1" u="sng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Extract seasonal features like winter, summer, autumn.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Calculate time elapsed between two related Date features.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883AEA-73A4-4AFB-9247-81A4B33FA24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427293" y="191780"/>
            <a:ext cx="5773229" cy="3531497"/>
          </a:xfrm>
          <a:prstGeom prst="rect">
            <a:avLst/>
          </a:prstGeom>
        </p:spPr>
      </p:pic>
      <p:sp>
        <p:nvSpPr>
          <p:cNvPr id="10" name="Google Shape;94;p17">
            <a:extLst>
              <a:ext uri="{FF2B5EF4-FFF2-40B4-BE49-F238E27FC236}">
                <a16:creationId xmlns:a16="http://schemas.microsoft.com/office/drawing/2014/main" id="{769E1623-592E-492C-B873-438FBC0D752B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Date and Time features</a:t>
            </a:r>
          </a:p>
        </p:txBody>
      </p:sp>
    </p:spTree>
    <p:extLst>
      <p:ext uri="{BB962C8B-B14F-4D97-AF65-F5344CB8AC3E}">
        <p14:creationId xmlns:p14="http://schemas.microsoft.com/office/powerpoint/2010/main" val="1414310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96;p17">
            <a:extLst>
              <a:ext uri="{FF2B5EF4-FFF2-40B4-BE49-F238E27FC236}">
                <a16:creationId xmlns:a16="http://schemas.microsoft.com/office/drawing/2014/main" id="{65B81A44-93C8-4016-B60C-4DB5E2FFD9F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97;p17">
            <a:extLst>
              <a:ext uri="{FF2B5EF4-FFF2-40B4-BE49-F238E27FC236}">
                <a16:creationId xmlns:a16="http://schemas.microsoft.com/office/drawing/2014/main" id="{865273EB-A7FA-48B2-BC65-37CEE333BC5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98;p17">
            <a:extLst>
              <a:ext uri="{FF2B5EF4-FFF2-40B4-BE49-F238E27FC236}">
                <a16:creationId xmlns:a16="http://schemas.microsoft.com/office/drawing/2014/main" id="{AE0719EB-714D-47F6-A84F-AFDACE55841E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2B1C2AC-288D-4F48-8117-FBF8482855C6}"/>
              </a:ext>
            </a:extLst>
          </p:cNvPr>
          <p:cNvSpPr/>
          <p:nvPr/>
        </p:nvSpPr>
        <p:spPr>
          <a:xfrm>
            <a:off x="553821" y="3389432"/>
            <a:ext cx="7745896" cy="1295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Extract day, hour, minute, seconds, quarter, month, year, etc.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Extract time-based features like evenings, noon, night time etc.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Extract seasonal features like winter, summer, autumn.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buClr>
                <a:srgbClr val="A458FF"/>
              </a:buClr>
              <a:buSzPts val="2400"/>
              <a:buFont typeface="Muli Regular"/>
              <a:buChar char="⬡"/>
            </a:pPr>
            <a:r>
              <a:rPr lang="en-US" b="1" u="sng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  <a:sym typeface="Muli Regular"/>
              </a:rPr>
              <a:t>Calculate time elapsed between two related Date features.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883AEA-73A4-4AFB-9247-81A4B33FA24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-212490" y="796783"/>
            <a:ext cx="8795536" cy="2533055"/>
          </a:xfrm>
          <a:prstGeom prst="rect">
            <a:avLst/>
          </a:prstGeom>
        </p:spPr>
      </p:pic>
      <p:sp>
        <p:nvSpPr>
          <p:cNvPr id="10" name="Google Shape;94;p17">
            <a:extLst>
              <a:ext uri="{FF2B5EF4-FFF2-40B4-BE49-F238E27FC236}">
                <a16:creationId xmlns:a16="http://schemas.microsoft.com/office/drawing/2014/main" id="{769E1623-592E-492C-B873-438FBC0D752B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Date and Time features</a:t>
            </a:r>
          </a:p>
        </p:txBody>
      </p:sp>
    </p:spTree>
    <p:extLst>
      <p:ext uri="{BB962C8B-B14F-4D97-AF65-F5344CB8AC3E}">
        <p14:creationId xmlns:p14="http://schemas.microsoft.com/office/powerpoint/2010/main" val="18577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545813" y="762486"/>
            <a:ext cx="3916674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Machine Learning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Preprocessing</a:t>
            </a:r>
          </a:p>
          <a:p>
            <a:pPr marL="342900" indent="-342900"/>
            <a:r>
              <a:rPr 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Engineering and Extraction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Domain knowledge features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Date and Time features</a:t>
            </a:r>
          </a:p>
          <a:p>
            <a:pPr marL="742950" lvl="1" indent="-285750"/>
            <a:r>
              <a:rPr lang="en-US" sz="1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String operations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Web Data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Geospatial features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Text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Images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Audio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Dimension Reduction with PCA</a:t>
            </a:r>
          </a:p>
          <a:p>
            <a:pPr marL="742950" lvl="1" indent="-285750"/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lvl="1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Google Shape;151;p22">
            <a:extLst>
              <a:ext uri="{FF2B5EF4-FFF2-40B4-BE49-F238E27FC236}">
                <a16:creationId xmlns:a16="http://schemas.microsoft.com/office/drawing/2014/main" id="{23E393FA-65CB-4433-8D1D-4B174CB9462D}"/>
              </a:ext>
            </a:extLst>
          </p:cNvPr>
          <p:cNvSpPr txBox="1">
            <a:spLocks/>
          </p:cNvSpPr>
          <p:nvPr/>
        </p:nvSpPr>
        <p:spPr>
          <a:xfrm>
            <a:off x="4462487" y="1060195"/>
            <a:ext cx="4356146" cy="21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effectLst/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Transformations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Cleaning or Cleansing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Missing data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Categorical data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Detect and Handle Outliers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Split data to Train and Test Sets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Deal with Imbalanced classes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Scaling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to use Pipelines 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Selection</a:t>
            </a:r>
          </a:p>
        </p:txBody>
      </p:sp>
      <p:sp>
        <p:nvSpPr>
          <p:cNvPr id="5" name="Google Shape;151;p22">
            <a:extLst>
              <a:ext uri="{FF2B5EF4-FFF2-40B4-BE49-F238E27FC236}">
                <a16:creationId xmlns:a16="http://schemas.microsoft.com/office/drawing/2014/main" id="{0DE6DBF0-B308-4A8D-A281-30291888C795}"/>
              </a:ext>
            </a:extLst>
          </p:cNvPr>
          <p:cNvSpPr txBox="1">
            <a:spLocks/>
          </p:cNvSpPr>
          <p:nvPr/>
        </p:nvSpPr>
        <p:spPr>
          <a:xfrm>
            <a:off x="492294" y="223383"/>
            <a:ext cx="1921298" cy="6410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effectLst/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0" lvl="0" indent="0">
              <a:buNone/>
            </a:pP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6730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String operations</a:t>
            </a:r>
          </a:p>
        </p:txBody>
      </p:sp>
      <p:sp>
        <p:nvSpPr>
          <p:cNvPr id="8" name="Google Shape;94;p17">
            <a:extLst>
              <a:ext uri="{FF2B5EF4-FFF2-40B4-BE49-F238E27FC236}">
                <a16:creationId xmlns:a16="http://schemas.microsoft.com/office/drawing/2014/main" id="{5386D765-FF89-474F-8F02-81621344B461}"/>
              </a:ext>
            </a:extLst>
          </p:cNvPr>
          <p:cNvSpPr txBox="1">
            <a:spLocks/>
          </p:cNvSpPr>
          <p:nvPr/>
        </p:nvSpPr>
        <p:spPr>
          <a:xfrm>
            <a:off x="650047" y="1428184"/>
            <a:ext cx="4864985" cy="4255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There is a lot of data hidden within strings, you can use a lot </a:t>
            </a:r>
          </a:p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of string operations techniques to extract those data.</a:t>
            </a:r>
            <a:endParaRPr lang="en-US" sz="14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ndalus" panose="02020603050405020304" pitchFamily="18" charset="-78"/>
            </a:endParaRPr>
          </a:p>
        </p:txBody>
      </p:sp>
      <p:pic>
        <p:nvPicPr>
          <p:cNvPr id="9" name="Google Shape;96;p17">
            <a:extLst>
              <a:ext uri="{FF2B5EF4-FFF2-40B4-BE49-F238E27FC236}">
                <a16:creationId xmlns:a16="http://schemas.microsoft.com/office/drawing/2014/main" id="{C9AE0B17-4850-4D09-BBA6-C1AE77BC8FF2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97;p17">
            <a:extLst>
              <a:ext uri="{FF2B5EF4-FFF2-40B4-BE49-F238E27FC236}">
                <a16:creationId xmlns:a16="http://schemas.microsoft.com/office/drawing/2014/main" id="{3836C722-1DEA-4C8B-99FD-FDE25AEF4DE6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98;p17">
            <a:extLst>
              <a:ext uri="{FF2B5EF4-FFF2-40B4-BE49-F238E27FC236}">
                <a16:creationId xmlns:a16="http://schemas.microsoft.com/office/drawing/2014/main" id="{F073A5A2-100C-427B-A643-E77C7C41D9D9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99B6C7F-262A-4511-B626-1FB9825D543D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132109" y="1396746"/>
            <a:ext cx="8879782" cy="3616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577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545813" y="762486"/>
            <a:ext cx="3916674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Machine Learning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Preprocessing</a:t>
            </a:r>
          </a:p>
          <a:p>
            <a:pPr marL="342900" indent="-342900"/>
            <a:r>
              <a:rPr 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Engineering and Extraction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Domain knowledge features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Date and Time features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String operations</a:t>
            </a:r>
          </a:p>
          <a:p>
            <a:pPr marL="742950" lvl="1" indent="-285750"/>
            <a:r>
              <a:rPr lang="en-US" sz="1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Web Data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Geospatial features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Text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Images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Audio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Dimension Reduction with PCA</a:t>
            </a:r>
          </a:p>
          <a:p>
            <a:pPr marL="742950" lvl="1" indent="-285750"/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lvl="1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Google Shape;151;p22">
            <a:extLst>
              <a:ext uri="{FF2B5EF4-FFF2-40B4-BE49-F238E27FC236}">
                <a16:creationId xmlns:a16="http://schemas.microsoft.com/office/drawing/2014/main" id="{23E393FA-65CB-4433-8D1D-4B174CB9462D}"/>
              </a:ext>
            </a:extLst>
          </p:cNvPr>
          <p:cNvSpPr txBox="1">
            <a:spLocks/>
          </p:cNvSpPr>
          <p:nvPr/>
        </p:nvSpPr>
        <p:spPr>
          <a:xfrm>
            <a:off x="4462487" y="1060195"/>
            <a:ext cx="4356146" cy="21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effectLst/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Transformations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Cleaning or Cleansing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Missing data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Categorical data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Detect and Handle Outliers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Split data to Train and Test Sets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Deal with Imbalanced classes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Scaling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to use Pipelines 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Selection</a:t>
            </a:r>
          </a:p>
        </p:txBody>
      </p:sp>
      <p:sp>
        <p:nvSpPr>
          <p:cNvPr id="5" name="Google Shape;151;p22">
            <a:extLst>
              <a:ext uri="{FF2B5EF4-FFF2-40B4-BE49-F238E27FC236}">
                <a16:creationId xmlns:a16="http://schemas.microsoft.com/office/drawing/2014/main" id="{0DE6DBF0-B308-4A8D-A281-30291888C795}"/>
              </a:ext>
            </a:extLst>
          </p:cNvPr>
          <p:cNvSpPr txBox="1">
            <a:spLocks/>
          </p:cNvSpPr>
          <p:nvPr/>
        </p:nvSpPr>
        <p:spPr>
          <a:xfrm>
            <a:off x="492294" y="223383"/>
            <a:ext cx="1921298" cy="6410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effectLst/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0" lvl="0" indent="0">
              <a:buNone/>
            </a:pP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1836830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Web Data</a:t>
            </a:r>
          </a:p>
        </p:txBody>
      </p:sp>
      <p:sp>
        <p:nvSpPr>
          <p:cNvPr id="8" name="Google Shape;94;p17">
            <a:extLst>
              <a:ext uri="{FF2B5EF4-FFF2-40B4-BE49-F238E27FC236}">
                <a16:creationId xmlns:a16="http://schemas.microsoft.com/office/drawing/2014/main" id="{5386D765-FF89-474F-8F02-81621344B461}"/>
              </a:ext>
            </a:extLst>
          </p:cNvPr>
          <p:cNvSpPr txBox="1">
            <a:spLocks/>
          </p:cNvSpPr>
          <p:nvPr/>
        </p:nvSpPr>
        <p:spPr>
          <a:xfrm>
            <a:off x="711596" y="1460205"/>
            <a:ext cx="5079084" cy="4255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There are a lot of web applications data logs like user </a:t>
            </a:r>
          </a:p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agents that contain a lot of info about used browser, OS </a:t>
            </a:r>
          </a:p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and device.</a:t>
            </a:r>
          </a:p>
          <a:p>
            <a:pPr marL="342900" indent="-342900"/>
            <a:endParaRPr lang="en-US" sz="14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 panose="020B0604020202020204" charset="0"/>
              <a:cs typeface="Andalus" panose="02020603050405020304" pitchFamily="18" charset="-78"/>
            </a:endParaRPr>
          </a:p>
        </p:txBody>
      </p:sp>
      <p:pic>
        <p:nvPicPr>
          <p:cNvPr id="9" name="Google Shape;96;p17">
            <a:extLst>
              <a:ext uri="{FF2B5EF4-FFF2-40B4-BE49-F238E27FC236}">
                <a16:creationId xmlns:a16="http://schemas.microsoft.com/office/drawing/2014/main" id="{C9AE0B17-4850-4D09-BBA6-C1AE77BC8FF2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97;p17">
            <a:extLst>
              <a:ext uri="{FF2B5EF4-FFF2-40B4-BE49-F238E27FC236}">
                <a16:creationId xmlns:a16="http://schemas.microsoft.com/office/drawing/2014/main" id="{3836C722-1DEA-4C8B-99FD-FDE25AEF4DE6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98;p17">
            <a:extLst>
              <a:ext uri="{FF2B5EF4-FFF2-40B4-BE49-F238E27FC236}">
                <a16:creationId xmlns:a16="http://schemas.microsoft.com/office/drawing/2014/main" id="{F073A5A2-100C-427B-A643-E77C7C41D9D9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99B6C7F-262A-4511-B626-1FB9825D543D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310115" y="1460205"/>
            <a:ext cx="6796478" cy="3830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173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545813" y="762486"/>
            <a:ext cx="3916674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Machine Learning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Preprocessing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Engineering and Extraction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Domain knowledge features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Date and Time features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String operations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Web Data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Geospatial features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Text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Images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Audio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Dimension Reduction with PCA</a:t>
            </a:r>
          </a:p>
          <a:p>
            <a:pPr marL="742950" lvl="1" indent="-285750"/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lvl="1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Google Shape;151;p22">
            <a:extLst>
              <a:ext uri="{FF2B5EF4-FFF2-40B4-BE49-F238E27FC236}">
                <a16:creationId xmlns:a16="http://schemas.microsoft.com/office/drawing/2014/main" id="{23E393FA-65CB-4433-8D1D-4B174CB9462D}"/>
              </a:ext>
            </a:extLst>
          </p:cNvPr>
          <p:cNvSpPr txBox="1">
            <a:spLocks/>
          </p:cNvSpPr>
          <p:nvPr/>
        </p:nvSpPr>
        <p:spPr>
          <a:xfrm>
            <a:off x="4462487" y="1060195"/>
            <a:ext cx="4356146" cy="21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effectLst/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Transformations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Cleaning or Cleansing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Missing data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Categorical data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Detect and Handle Outliers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Split data to Train and Test Sets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Deal with Imbalanced classes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Scaling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to use Pipelines 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Selection</a:t>
            </a:r>
          </a:p>
        </p:txBody>
      </p:sp>
      <p:sp>
        <p:nvSpPr>
          <p:cNvPr id="5" name="Google Shape;151;p22">
            <a:extLst>
              <a:ext uri="{FF2B5EF4-FFF2-40B4-BE49-F238E27FC236}">
                <a16:creationId xmlns:a16="http://schemas.microsoft.com/office/drawing/2014/main" id="{0DE6DBF0-B308-4A8D-A281-30291888C795}"/>
              </a:ext>
            </a:extLst>
          </p:cNvPr>
          <p:cNvSpPr txBox="1">
            <a:spLocks/>
          </p:cNvSpPr>
          <p:nvPr/>
        </p:nvSpPr>
        <p:spPr>
          <a:xfrm>
            <a:off x="492294" y="223383"/>
            <a:ext cx="1921298" cy="6410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effectLst/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0" lvl="0" indent="0">
              <a:buNone/>
            </a:pP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770996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Web Data</a:t>
            </a:r>
          </a:p>
        </p:txBody>
      </p:sp>
      <p:sp>
        <p:nvSpPr>
          <p:cNvPr id="8" name="Google Shape;94;p17">
            <a:extLst>
              <a:ext uri="{FF2B5EF4-FFF2-40B4-BE49-F238E27FC236}">
                <a16:creationId xmlns:a16="http://schemas.microsoft.com/office/drawing/2014/main" id="{5386D765-FF89-474F-8F02-81621344B461}"/>
              </a:ext>
            </a:extLst>
          </p:cNvPr>
          <p:cNvSpPr txBox="1">
            <a:spLocks/>
          </p:cNvSpPr>
          <p:nvPr/>
        </p:nvSpPr>
        <p:spPr>
          <a:xfrm>
            <a:off x="711596" y="1003045"/>
            <a:ext cx="5079084" cy="4255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IP address is a great way to extract geographical data from it.</a:t>
            </a:r>
            <a:endParaRPr lang="en-US" sz="14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ndalus" panose="02020603050405020304" pitchFamily="18" charset="-78"/>
            </a:endParaRPr>
          </a:p>
        </p:txBody>
      </p:sp>
      <p:pic>
        <p:nvPicPr>
          <p:cNvPr id="9" name="Google Shape;96;p17">
            <a:extLst>
              <a:ext uri="{FF2B5EF4-FFF2-40B4-BE49-F238E27FC236}">
                <a16:creationId xmlns:a16="http://schemas.microsoft.com/office/drawing/2014/main" id="{C9AE0B17-4850-4D09-BBA6-C1AE77BC8FF2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97;p17">
            <a:extLst>
              <a:ext uri="{FF2B5EF4-FFF2-40B4-BE49-F238E27FC236}">
                <a16:creationId xmlns:a16="http://schemas.microsoft.com/office/drawing/2014/main" id="{3836C722-1DEA-4C8B-99FD-FDE25AEF4DE6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98;p17">
            <a:extLst>
              <a:ext uri="{FF2B5EF4-FFF2-40B4-BE49-F238E27FC236}">
                <a16:creationId xmlns:a16="http://schemas.microsoft.com/office/drawing/2014/main" id="{F073A5A2-100C-427B-A643-E77C7C41D9D9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99B6C7F-262A-4511-B626-1FB9825D543D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54933" y="1237502"/>
            <a:ext cx="8223035" cy="3856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671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545813" y="762486"/>
            <a:ext cx="3916674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Machine Learning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Preprocessing</a:t>
            </a:r>
          </a:p>
          <a:p>
            <a:pPr marL="342900" indent="-342900"/>
            <a:r>
              <a:rPr 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Engineering and Extraction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Domain knowledge features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Date and Time features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String operations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Web Data</a:t>
            </a:r>
          </a:p>
          <a:p>
            <a:pPr marL="742950" lvl="1" indent="-285750"/>
            <a:r>
              <a:rPr lang="en-US" sz="1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Geospatial features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Text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Images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Audio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Dimension Reduction with PCA</a:t>
            </a:r>
          </a:p>
          <a:p>
            <a:pPr marL="742950" lvl="1" indent="-285750"/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lvl="1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Google Shape;151;p22">
            <a:extLst>
              <a:ext uri="{FF2B5EF4-FFF2-40B4-BE49-F238E27FC236}">
                <a16:creationId xmlns:a16="http://schemas.microsoft.com/office/drawing/2014/main" id="{23E393FA-65CB-4433-8D1D-4B174CB9462D}"/>
              </a:ext>
            </a:extLst>
          </p:cNvPr>
          <p:cNvSpPr txBox="1">
            <a:spLocks/>
          </p:cNvSpPr>
          <p:nvPr/>
        </p:nvSpPr>
        <p:spPr>
          <a:xfrm>
            <a:off x="4462487" y="1060195"/>
            <a:ext cx="4356146" cy="21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effectLst/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Transformations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Cleaning or Cleansing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Missing data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Categorical data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Detect and Handle Outliers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Split data to Train and Test Sets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Deal with Imbalanced classes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Scaling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to use Pipelines 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Selection</a:t>
            </a:r>
          </a:p>
        </p:txBody>
      </p:sp>
      <p:sp>
        <p:nvSpPr>
          <p:cNvPr id="5" name="Google Shape;151;p22">
            <a:extLst>
              <a:ext uri="{FF2B5EF4-FFF2-40B4-BE49-F238E27FC236}">
                <a16:creationId xmlns:a16="http://schemas.microsoft.com/office/drawing/2014/main" id="{0DE6DBF0-B308-4A8D-A281-30291888C795}"/>
              </a:ext>
            </a:extLst>
          </p:cNvPr>
          <p:cNvSpPr txBox="1">
            <a:spLocks/>
          </p:cNvSpPr>
          <p:nvPr/>
        </p:nvSpPr>
        <p:spPr>
          <a:xfrm>
            <a:off x="492294" y="223383"/>
            <a:ext cx="1921298" cy="6410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effectLst/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0" lvl="0" indent="0">
              <a:buNone/>
            </a:pP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703452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Geospatial features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9B6C7F-262A-4511-B626-1FB9825D543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98254" y="1065470"/>
            <a:ext cx="6947492" cy="3704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323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Geospatial features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9B6C7F-262A-4511-B626-1FB9825D54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4762"/>
          <a:stretch/>
        </p:blipFill>
        <p:spPr>
          <a:xfrm>
            <a:off x="4902223" y="1483585"/>
            <a:ext cx="4241778" cy="24882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9E84F3A-F0EB-4254-96FB-6A29EF14128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-157717" y="1118935"/>
            <a:ext cx="6597081" cy="3968869"/>
          </a:xfrm>
          <a:prstGeom prst="rect">
            <a:avLst/>
          </a:prstGeom>
        </p:spPr>
      </p:pic>
      <p:sp>
        <p:nvSpPr>
          <p:cNvPr id="6" name="Google Shape;94;p17">
            <a:extLst>
              <a:ext uri="{FF2B5EF4-FFF2-40B4-BE49-F238E27FC236}">
                <a16:creationId xmlns:a16="http://schemas.microsoft.com/office/drawing/2014/main" id="{D80CAA67-01D1-428C-BD9E-1F46A3408561}"/>
              </a:ext>
            </a:extLst>
          </p:cNvPr>
          <p:cNvSpPr txBox="1">
            <a:spLocks/>
          </p:cNvSpPr>
          <p:nvPr/>
        </p:nvSpPr>
        <p:spPr>
          <a:xfrm>
            <a:off x="824022" y="889054"/>
            <a:ext cx="5190461" cy="4255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effectLst/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</a:rPr>
              <a:t>Measure distance with </a:t>
            </a:r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haversine_distance</a:t>
            </a:r>
          </a:p>
        </p:txBody>
      </p:sp>
      <p:sp>
        <p:nvSpPr>
          <p:cNvPr id="7" name="Google Shape;94;p17">
            <a:extLst>
              <a:ext uri="{FF2B5EF4-FFF2-40B4-BE49-F238E27FC236}">
                <a16:creationId xmlns:a16="http://schemas.microsoft.com/office/drawing/2014/main" id="{8BA71E1F-34C8-43BA-BB6B-7253531CC915}"/>
              </a:ext>
            </a:extLst>
          </p:cNvPr>
          <p:cNvSpPr txBox="1">
            <a:spLocks/>
          </p:cNvSpPr>
          <p:nvPr/>
        </p:nvSpPr>
        <p:spPr>
          <a:xfrm>
            <a:off x="-157717" y="1136704"/>
            <a:ext cx="5190461" cy="4255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effectLst/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342900" indent="-342900" algn="ctr"/>
            <a:r>
              <a:rPr lang="en-US" sz="105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</a:rPr>
              <a:t>https://www.movable-type.co.uk/scripts/latlong.html</a:t>
            </a:r>
            <a:endParaRPr lang="en-US" sz="105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5981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545813" y="762486"/>
            <a:ext cx="3916674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Machine Learning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Preprocessing</a:t>
            </a:r>
          </a:p>
          <a:p>
            <a:pPr marL="342900" indent="-342900"/>
            <a:r>
              <a:rPr 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Engineering and Extraction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Domain knowledge features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Date and Time features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String operations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Web Data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Geospatial features</a:t>
            </a:r>
          </a:p>
          <a:p>
            <a:pPr marL="742950" lvl="1" indent="-285750"/>
            <a:r>
              <a:rPr lang="en-US" sz="1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Text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Images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Audio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Dimension Reduction with PCA</a:t>
            </a:r>
          </a:p>
          <a:p>
            <a:pPr marL="742950" lvl="1" indent="-285750"/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lvl="1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Google Shape;151;p22">
            <a:extLst>
              <a:ext uri="{FF2B5EF4-FFF2-40B4-BE49-F238E27FC236}">
                <a16:creationId xmlns:a16="http://schemas.microsoft.com/office/drawing/2014/main" id="{23E393FA-65CB-4433-8D1D-4B174CB9462D}"/>
              </a:ext>
            </a:extLst>
          </p:cNvPr>
          <p:cNvSpPr txBox="1">
            <a:spLocks/>
          </p:cNvSpPr>
          <p:nvPr/>
        </p:nvSpPr>
        <p:spPr>
          <a:xfrm>
            <a:off x="4462487" y="1060195"/>
            <a:ext cx="4356146" cy="21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effectLst/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Transformations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Cleaning or Cleansing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Missing data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Categorical data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Detect and Handle Outliers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Split data to Train and Test Sets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Deal with Imbalanced classes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Scaling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to use Pipelines 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Selection</a:t>
            </a:r>
          </a:p>
        </p:txBody>
      </p:sp>
      <p:sp>
        <p:nvSpPr>
          <p:cNvPr id="5" name="Google Shape;151;p22">
            <a:extLst>
              <a:ext uri="{FF2B5EF4-FFF2-40B4-BE49-F238E27FC236}">
                <a16:creationId xmlns:a16="http://schemas.microsoft.com/office/drawing/2014/main" id="{0DE6DBF0-B308-4A8D-A281-30291888C795}"/>
              </a:ext>
            </a:extLst>
          </p:cNvPr>
          <p:cNvSpPr txBox="1">
            <a:spLocks/>
          </p:cNvSpPr>
          <p:nvPr/>
        </p:nvSpPr>
        <p:spPr>
          <a:xfrm>
            <a:off x="492294" y="223383"/>
            <a:ext cx="1921298" cy="6410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effectLst/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0" lvl="0" indent="0">
              <a:buNone/>
            </a:pP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189725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Text</a:t>
            </a:r>
          </a:p>
        </p:txBody>
      </p:sp>
      <p:pic>
        <p:nvPicPr>
          <p:cNvPr id="5" name="Google Shape;96;p17">
            <a:extLst>
              <a:ext uri="{FF2B5EF4-FFF2-40B4-BE49-F238E27FC236}">
                <a16:creationId xmlns:a16="http://schemas.microsoft.com/office/drawing/2014/main" id="{97D169F5-83AF-416A-BA23-54E46E9B038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97;p17">
            <a:extLst>
              <a:ext uri="{FF2B5EF4-FFF2-40B4-BE49-F238E27FC236}">
                <a16:creationId xmlns:a16="http://schemas.microsoft.com/office/drawing/2014/main" id="{1B42574D-56CA-40C2-9983-C969761F66AC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98;p17">
            <a:extLst>
              <a:ext uri="{FF2B5EF4-FFF2-40B4-BE49-F238E27FC236}">
                <a16:creationId xmlns:a16="http://schemas.microsoft.com/office/drawing/2014/main" id="{D0E59CA3-5928-4030-BBE6-FA4FB5F1E148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99B6C7F-262A-4511-B626-1FB9825D543D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344240" y="1251659"/>
            <a:ext cx="4227760" cy="28177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FE255D8-AA32-4996-B791-8C9C4229F00A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3450575" y="1537469"/>
            <a:ext cx="5772302" cy="2531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399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Text</a:t>
            </a:r>
          </a:p>
        </p:txBody>
      </p:sp>
      <p:pic>
        <p:nvPicPr>
          <p:cNvPr id="5" name="Google Shape;96;p17">
            <a:extLst>
              <a:ext uri="{FF2B5EF4-FFF2-40B4-BE49-F238E27FC236}">
                <a16:creationId xmlns:a16="http://schemas.microsoft.com/office/drawing/2014/main" id="{97D169F5-83AF-416A-BA23-54E46E9B038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97;p17">
            <a:extLst>
              <a:ext uri="{FF2B5EF4-FFF2-40B4-BE49-F238E27FC236}">
                <a16:creationId xmlns:a16="http://schemas.microsoft.com/office/drawing/2014/main" id="{1B42574D-56CA-40C2-9983-C969761F66AC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98;p17">
            <a:extLst>
              <a:ext uri="{FF2B5EF4-FFF2-40B4-BE49-F238E27FC236}">
                <a16:creationId xmlns:a16="http://schemas.microsoft.com/office/drawing/2014/main" id="{D0E59CA3-5928-4030-BBE6-FA4FB5F1E148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99B6C7F-262A-4511-B626-1FB9825D543D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310115" y="1312638"/>
            <a:ext cx="4289905" cy="28615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FE255D8-AA32-4996-B791-8C9C4229F00A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3649216" y="1681486"/>
            <a:ext cx="5343776" cy="249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620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545813" y="762486"/>
            <a:ext cx="3916674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Machine Learning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Preprocessing</a:t>
            </a:r>
          </a:p>
          <a:p>
            <a:pPr marL="342900" indent="-342900"/>
            <a:r>
              <a:rPr 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Engineering and Extraction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Domain knowledge features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Date and Time features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String operations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Web Data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Geospatial features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Text</a:t>
            </a:r>
          </a:p>
          <a:p>
            <a:pPr marL="742950" lvl="1" indent="-285750"/>
            <a:r>
              <a:rPr lang="en-US" sz="1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Images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Audio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Dimension Reduction with PCA</a:t>
            </a:r>
          </a:p>
          <a:p>
            <a:pPr marL="742950" lvl="1" indent="-285750"/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lvl="1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Google Shape;151;p22">
            <a:extLst>
              <a:ext uri="{FF2B5EF4-FFF2-40B4-BE49-F238E27FC236}">
                <a16:creationId xmlns:a16="http://schemas.microsoft.com/office/drawing/2014/main" id="{23E393FA-65CB-4433-8D1D-4B174CB9462D}"/>
              </a:ext>
            </a:extLst>
          </p:cNvPr>
          <p:cNvSpPr txBox="1">
            <a:spLocks/>
          </p:cNvSpPr>
          <p:nvPr/>
        </p:nvSpPr>
        <p:spPr>
          <a:xfrm>
            <a:off x="4462487" y="1060195"/>
            <a:ext cx="4356146" cy="21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effectLst/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Transformations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Cleaning or Cleansing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Missing data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Categorical data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Detect and Handle Outliers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Split data to Train and Test Sets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Deal with Imbalanced classes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Scaling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to use Pipelines 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Selection</a:t>
            </a:r>
          </a:p>
        </p:txBody>
      </p:sp>
      <p:sp>
        <p:nvSpPr>
          <p:cNvPr id="5" name="Google Shape;151;p22">
            <a:extLst>
              <a:ext uri="{FF2B5EF4-FFF2-40B4-BE49-F238E27FC236}">
                <a16:creationId xmlns:a16="http://schemas.microsoft.com/office/drawing/2014/main" id="{0DE6DBF0-B308-4A8D-A281-30291888C795}"/>
              </a:ext>
            </a:extLst>
          </p:cNvPr>
          <p:cNvSpPr txBox="1">
            <a:spLocks/>
          </p:cNvSpPr>
          <p:nvPr/>
        </p:nvSpPr>
        <p:spPr>
          <a:xfrm>
            <a:off x="492294" y="223383"/>
            <a:ext cx="1921298" cy="6410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effectLst/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0" lvl="0" indent="0">
              <a:buNone/>
            </a:pP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893473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96822" y="-318977"/>
            <a:ext cx="612448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Images</a:t>
            </a:r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5FE23F4-CF9E-4563-BFBC-EBB3E5C8D32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196045" y="1245750"/>
            <a:ext cx="8751910" cy="2699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590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96822" y="188685"/>
            <a:ext cx="6124480" cy="652137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Images</a:t>
            </a:r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5FE23F4-CF9E-4563-BFBC-EBB3E5C8D32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-1651185" y="758442"/>
            <a:ext cx="11550313" cy="4965317"/>
          </a:xfrm>
          <a:prstGeom prst="rect">
            <a:avLst/>
          </a:prstGeom>
        </p:spPr>
      </p:pic>
      <p:sp>
        <p:nvSpPr>
          <p:cNvPr id="9" name="Google Shape;94;p17">
            <a:extLst>
              <a:ext uri="{FF2B5EF4-FFF2-40B4-BE49-F238E27FC236}">
                <a16:creationId xmlns:a16="http://schemas.microsoft.com/office/drawing/2014/main" id="{FB54496F-AD5A-43A5-A571-70A1F472CE94}"/>
              </a:ext>
            </a:extLst>
          </p:cNvPr>
          <p:cNvSpPr txBox="1">
            <a:spLocks/>
          </p:cNvSpPr>
          <p:nvPr/>
        </p:nvSpPr>
        <p:spPr>
          <a:xfrm>
            <a:off x="396822" y="2129019"/>
            <a:ext cx="1467164" cy="557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342900" indent="-342900"/>
            <a:r>
              <a:rPr lang="en-US" sz="40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Pixels</a:t>
            </a:r>
          </a:p>
        </p:txBody>
      </p:sp>
      <p:sp>
        <p:nvSpPr>
          <p:cNvPr id="10" name="Google Shape;94;p17">
            <a:extLst>
              <a:ext uri="{FF2B5EF4-FFF2-40B4-BE49-F238E27FC236}">
                <a16:creationId xmlns:a16="http://schemas.microsoft.com/office/drawing/2014/main" id="{757D7DA6-1614-4628-940C-7E24F80A0806}"/>
              </a:ext>
            </a:extLst>
          </p:cNvPr>
          <p:cNvSpPr txBox="1">
            <a:spLocks/>
          </p:cNvSpPr>
          <p:nvPr/>
        </p:nvSpPr>
        <p:spPr>
          <a:xfrm>
            <a:off x="4152042" y="3071662"/>
            <a:ext cx="839915" cy="2668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342900" indent="-342900"/>
            <a:r>
              <a:rPr lang="en-US" sz="18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Height</a:t>
            </a:r>
          </a:p>
        </p:txBody>
      </p:sp>
      <p:sp>
        <p:nvSpPr>
          <p:cNvPr id="11" name="Google Shape;94;p17">
            <a:extLst>
              <a:ext uri="{FF2B5EF4-FFF2-40B4-BE49-F238E27FC236}">
                <a16:creationId xmlns:a16="http://schemas.microsoft.com/office/drawing/2014/main" id="{A7130D2A-4001-41BD-91EF-BF1FCA56E53C}"/>
              </a:ext>
            </a:extLst>
          </p:cNvPr>
          <p:cNvSpPr txBox="1">
            <a:spLocks/>
          </p:cNvSpPr>
          <p:nvPr/>
        </p:nvSpPr>
        <p:spPr>
          <a:xfrm>
            <a:off x="1681943" y="4227272"/>
            <a:ext cx="698896" cy="557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342900" indent="-342900"/>
            <a:r>
              <a:rPr lang="en-US" sz="18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Width</a:t>
            </a:r>
          </a:p>
        </p:txBody>
      </p:sp>
      <p:sp>
        <p:nvSpPr>
          <p:cNvPr id="12" name="Google Shape;94;p17">
            <a:extLst>
              <a:ext uri="{FF2B5EF4-FFF2-40B4-BE49-F238E27FC236}">
                <a16:creationId xmlns:a16="http://schemas.microsoft.com/office/drawing/2014/main" id="{DA3B91D5-26FB-465E-9FF0-24F82A6EAC67}"/>
              </a:ext>
            </a:extLst>
          </p:cNvPr>
          <p:cNvSpPr txBox="1">
            <a:spLocks/>
          </p:cNvSpPr>
          <p:nvPr/>
        </p:nvSpPr>
        <p:spPr>
          <a:xfrm>
            <a:off x="396822" y="2660522"/>
            <a:ext cx="2873202" cy="2668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342900" indent="-342900"/>
            <a:r>
              <a:rPr lang="en-US" sz="18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Every pixel is one color</a:t>
            </a:r>
          </a:p>
        </p:txBody>
      </p:sp>
    </p:spTree>
    <p:extLst>
      <p:ext uri="{BB962C8B-B14F-4D97-AF65-F5344CB8AC3E}">
        <p14:creationId xmlns:p14="http://schemas.microsoft.com/office/powerpoint/2010/main" val="2780053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545813" y="762486"/>
            <a:ext cx="3916674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Machine Learning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Preprocessing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Engineering and Extraction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Domain knowledge features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Date and Time features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String operations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Web Data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Geospatial features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Text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Images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Audio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Dimension Reduction with PCA</a:t>
            </a:r>
          </a:p>
          <a:p>
            <a:pPr marL="742950" lvl="1" indent="-285750"/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lvl="1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Google Shape;151;p22">
            <a:extLst>
              <a:ext uri="{FF2B5EF4-FFF2-40B4-BE49-F238E27FC236}">
                <a16:creationId xmlns:a16="http://schemas.microsoft.com/office/drawing/2014/main" id="{23E393FA-65CB-4433-8D1D-4B174CB9462D}"/>
              </a:ext>
            </a:extLst>
          </p:cNvPr>
          <p:cNvSpPr txBox="1">
            <a:spLocks/>
          </p:cNvSpPr>
          <p:nvPr/>
        </p:nvSpPr>
        <p:spPr>
          <a:xfrm>
            <a:off x="4462487" y="1060195"/>
            <a:ext cx="4356146" cy="21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effectLst/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Transformations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Cleaning or Cleansing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Missing data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Categorical data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Detect and Handle Outliers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Split data to Train and Test Sets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Deal with Imbalanced classes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Scaling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to use Pipelines 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Selection</a:t>
            </a:r>
          </a:p>
        </p:txBody>
      </p:sp>
      <p:sp>
        <p:nvSpPr>
          <p:cNvPr id="5" name="Google Shape;151;p22">
            <a:extLst>
              <a:ext uri="{FF2B5EF4-FFF2-40B4-BE49-F238E27FC236}">
                <a16:creationId xmlns:a16="http://schemas.microsoft.com/office/drawing/2014/main" id="{0DE6DBF0-B308-4A8D-A281-30291888C795}"/>
              </a:ext>
            </a:extLst>
          </p:cNvPr>
          <p:cNvSpPr txBox="1">
            <a:spLocks/>
          </p:cNvSpPr>
          <p:nvPr/>
        </p:nvSpPr>
        <p:spPr>
          <a:xfrm>
            <a:off x="492294" y="223383"/>
            <a:ext cx="1921298" cy="6410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effectLst/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0" lvl="0" indent="0">
              <a:buNone/>
            </a:pP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074740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96822" y="-318977"/>
            <a:ext cx="612448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Images</a:t>
            </a:r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CC61113-FCFB-4831-A601-F41B6FBC72F5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5431061" y="840823"/>
            <a:ext cx="2702264" cy="2702264"/>
          </a:xfrm>
          <a:prstGeom prst="rect">
            <a:avLst/>
          </a:prstGeom>
        </p:spPr>
      </p:pic>
      <p:sp>
        <p:nvSpPr>
          <p:cNvPr id="8" name="Google Shape;94;p17">
            <a:extLst>
              <a:ext uri="{FF2B5EF4-FFF2-40B4-BE49-F238E27FC236}">
                <a16:creationId xmlns:a16="http://schemas.microsoft.com/office/drawing/2014/main" id="{F8570D83-88CD-4333-913A-6A9061E8EF2B}"/>
              </a:ext>
            </a:extLst>
          </p:cNvPr>
          <p:cNvSpPr txBox="1">
            <a:spLocks/>
          </p:cNvSpPr>
          <p:nvPr/>
        </p:nvSpPr>
        <p:spPr>
          <a:xfrm>
            <a:off x="296458" y="1258603"/>
            <a:ext cx="612448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342900" indent="-342900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RGB Digital Images</a:t>
            </a:r>
          </a:p>
        </p:txBody>
      </p:sp>
      <p:sp>
        <p:nvSpPr>
          <p:cNvPr id="9" name="Google Shape;94;p17">
            <a:extLst>
              <a:ext uri="{FF2B5EF4-FFF2-40B4-BE49-F238E27FC236}">
                <a16:creationId xmlns:a16="http://schemas.microsoft.com/office/drawing/2014/main" id="{E23C006A-54F8-482A-9A0C-A0941D746663}"/>
              </a:ext>
            </a:extLst>
          </p:cNvPr>
          <p:cNvSpPr txBox="1">
            <a:spLocks/>
          </p:cNvSpPr>
          <p:nvPr/>
        </p:nvSpPr>
        <p:spPr>
          <a:xfrm>
            <a:off x="296458" y="2153154"/>
            <a:ext cx="5134603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342900" indent="-342900"/>
            <a:r>
              <a:rPr lang="en-US" sz="18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 can generate any color by mixing</a:t>
            </a:r>
          </a:p>
          <a:p>
            <a:pPr marL="342900" indent="-342900"/>
            <a:r>
              <a:rPr lang="en-US" sz="18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(red, green, blue) colors with different ratios.</a:t>
            </a:r>
          </a:p>
        </p:txBody>
      </p:sp>
    </p:spTree>
    <p:extLst>
      <p:ext uri="{BB962C8B-B14F-4D97-AF65-F5344CB8AC3E}">
        <p14:creationId xmlns:p14="http://schemas.microsoft.com/office/powerpoint/2010/main" val="1298488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96822" y="-318977"/>
            <a:ext cx="612448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Images (</a:t>
            </a:r>
            <a:r>
              <a:rPr lang="en-US" sz="2400" b="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Red</a:t>
            </a:r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CC61113-FCFB-4831-A601-F41B6FBC72F5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5431061" y="840823"/>
            <a:ext cx="2702264" cy="270226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5FE23F4-CF9E-4563-BFBC-EBB3E5C8D3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7305" y="1070828"/>
            <a:ext cx="4784084" cy="3602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348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96822" y="-318977"/>
            <a:ext cx="612448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Images (</a:t>
            </a:r>
            <a:r>
              <a:rPr lang="en-US" sz="2400" b="0" dirty="0">
                <a:solidFill>
                  <a:srgbClr val="66FF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Green</a:t>
            </a:r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CC61113-FCFB-4831-A601-F41B6FBC72F5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5431061" y="840823"/>
            <a:ext cx="2702264" cy="270226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5FE23F4-CF9E-4563-BFBC-EBB3E5C8D326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357305" y="1070828"/>
            <a:ext cx="4784084" cy="3602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551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96822" y="-318977"/>
            <a:ext cx="612448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Images (</a:t>
            </a:r>
            <a:r>
              <a:rPr lang="en-US" sz="2400" b="0" dirty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Blue</a:t>
            </a:r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 </a:t>
            </a:r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CC61113-FCFB-4831-A601-F41B6FBC72F5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5431061" y="840823"/>
            <a:ext cx="2702264" cy="270226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5FE23F4-CF9E-4563-BFBC-EBB3E5C8D326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357305" y="1070828"/>
            <a:ext cx="4784084" cy="3602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713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96822" y="-318977"/>
            <a:ext cx="612448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Images (White) </a:t>
            </a:r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CC61113-FCFB-4831-A601-F41B6FBC72F5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5431061" y="840823"/>
            <a:ext cx="2702264" cy="270226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5FE23F4-CF9E-4563-BFBC-EBB3E5C8D326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357305" y="1070828"/>
            <a:ext cx="4784084" cy="3602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546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96822" y="-318977"/>
            <a:ext cx="612448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Images (</a:t>
            </a:r>
            <a:r>
              <a:rPr lang="en-US" sz="2400" b="0" dirty="0">
                <a:solidFill>
                  <a:schemeClr val="tx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Black</a:t>
            </a:r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 </a:t>
            </a:r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CC61113-FCFB-4831-A601-F41B6FBC72F5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5431061" y="840823"/>
            <a:ext cx="2702264" cy="270226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5FE23F4-CF9E-4563-BFBC-EBB3E5C8D326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357305" y="1070828"/>
            <a:ext cx="4784083" cy="3602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922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96822" y="-318977"/>
            <a:ext cx="612448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Images (</a:t>
            </a:r>
            <a:r>
              <a:rPr lang="en-US" sz="2400" b="0" dirty="0">
                <a:solidFill>
                  <a:srgbClr val="FF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Pink</a:t>
            </a:r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CC61113-FCFB-4831-A601-F41B6FBC72F5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5431061" y="840823"/>
            <a:ext cx="2702264" cy="270226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5FE23F4-CF9E-4563-BFBC-EBB3E5C8D326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357305" y="1070828"/>
            <a:ext cx="4784083" cy="3602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073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96822" y="-318977"/>
            <a:ext cx="612448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Images (</a:t>
            </a:r>
            <a:r>
              <a:rPr lang="en-US" sz="2400" b="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Yellow</a:t>
            </a:r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 </a:t>
            </a:r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CC61113-FCFB-4831-A601-F41B6FBC72F5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5431061" y="840823"/>
            <a:ext cx="2702264" cy="270226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5FE23F4-CF9E-4563-BFBC-EBB3E5C8D326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357305" y="1070828"/>
            <a:ext cx="4784083" cy="3602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561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96822" y="-318977"/>
            <a:ext cx="612448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Images</a:t>
            </a:r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5FE23F4-CF9E-4563-BFBC-EBB3E5C8D32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2700482" y="1095734"/>
            <a:ext cx="6044445" cy="3427890"/>
          </a:xfrm>
          <a:prstGeom prst="rect">
            <a:avLst/>
          </a:prstGeom>
        </p:spPr>
      </p:pic>
      <p:sp>
        <p:nvSpPr>
          <p:cNvPr id="7" name="Google Shape;94;p17">
            <a:extLst>
              <a:ext uri="{FF2B5EF4-FFF2-40B4-BE49-F238E27FC236}">
                <a16:creationId xmlns:a16="http://schemas.microsoft.com/office/drawing/2014/main" id="{2F058DD1-61CD-4280-A2BB-A9045323EC00}"/>
              </a:ext>
            </a:extLst>
          </p:cNvPr>
          <p:cNvSpPr txBox="1">
            <a:spLocks/>
          </p:cNvSpPr>
          <p:nvPr/>
        </p:nvSpPr>
        <p:spPr>
          <a:xfrm>
            <a:off x="134086" y="2136085"/>
            <a:ext cx="284303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342900" indent="-342900"/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Resolution: 100x100</a:t>
            </a:r>
          </a:p>
          <a:p>
            <a:pPr marL="342900" indent="-342900"/>
            <a:endParaRPr lang="en-US" sz="1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8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Width : 100 pixels</a:t>
            </a:r>
          </a:p>
          <a:p>
            <a:pPr marL="342900" indent="-342900"/>
            <a:r>
              <a:rPr lang="en-US" sz="18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Height: 100 pixels </a:t>
            </a:r>
          </a:p>
        </p:txBody>
      </p:sp>
    </p:spTree>
    <p:extLst>
      <p:ext uri="{BB962C8B-B14F-4D97-AF65-F5344CB8AC3E}">
        <p14:creationId xmlns:p14="http://schemas.microsoft.com/office/powerpoint/2010/main" val="3354157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96822" y="-318977"/>
            <a:ext cx="612448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Images</a:t>
            </a:r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5FE23F4-CF9E-4563-BFBC-EBB3E5C8D32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1575907" y="1117771"/>
            <a:ext cx="5992185" cy="3508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843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Data</a:t>
            </a:r>
          </a:p>
        </p:txBody>
      </p:sp>
      <p:pic>
        <p:nvPicPr>
          <p:cNvPr id="14" name="Google Shape;96;p17">
            <a:extLst>
              <a:ext uri="{FF2B5EF4-FFF2-40B4-BE49-F238E27FC236}">
                <a16:creationId xmlns:a16="http://schemas.microsoft.com/office/drawing/2014/main" id="{A8B71835-C574-4D01-9F8E-0813C669F99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97;p17">
            <a:extLst>
              <a:ext uri="{FF2B5EF4-FFF2-40B4-BE49-F238E27FC236}">
                <a16:creationId xmlns:a16="http://schemas.microsoft.com/office/drawing/2014/main" id="{DB5ABB9D-1E8B-41A5-93D6-A04B6297384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94;p17">
            <a:extLst>
              <a:ext uri="{FF2B5EF4-FFF2-40B4-BE49-F238E27FC236}">
                <a16:creationId xmlns:a16="http://schemas.microsoft.com/office/drawing/2014/main" id="{5386D765-FF89-474F-8F02-81621344B461}"/>
              </a:ext>
            </a:extLst>
          </p:cNvPr>
          <p:cNvSpPr txBox="1">
            <a:spLocks/>
          </p:cNvSpPr>
          <p:nvPr/>
        </p:nvSpPr>
        <p:spPr>
          <a:xfrm>
            <a:off x="310115" y="3205104"/>
            <a:ext cx="4535362" cy="4255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We are living in a data-driven economy. It’s a world </a:t>
            </a:r>
          </a:p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where having tons of data, understanding it and </a:t>
            </a:r>
          </a:p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knowing what to do with data is power. </a:t>
            </a:r>
          </a:p>
          <a:p>
            <a:pPr marL="342900" indent="-342900"/>
            <a:endParaRPr lang="en-US" sz="14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 panose="020B0604020202020204" charset="0"/>
              <a:cs typeface="Andalus" panose="02020603050405020304" pitchFamily="18" charset="-78"/>
            </a:endParaRPr>
          </a:p>
          <a:p>
            <a:pPr marL="342900" indent="-342900"/>
            <a:endParaRPr lang="en-US" sz="14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 panose="020B0604020202020204" charset="0"/>
              <a:cs typeface="Andalus" panose="02020603050405020304" pitchFamily="18" charset="-78"/>
            </a:endParaRPr>
          </a:p>
          <a:p>
            <a:pPr marL="342900" indent="-342900"/>
            <a:endParaRPr lang="en-US" sz="14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 panose="020B0604020202020204" charset="0"/>
              <a:cs typeface="Andalus" panose="02020603050405020304" pitchFamily="18" charset="-78"/>
            </a:endParaRPr>
          </a:p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Understanding your data is not one of the most difficult </a:t>
            </a:r>
          </a:p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things in data science, but it is time-consuming. </a:t>
            </a:r>
          </a:p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Interpretation of data is effective when we know about </a:t>
            </a:r>
          </a:p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the source of data.</a:t>
            </a: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 panose="020B0604020202020204" charset="0"/>
              <a:cs typeface="Andalus" panose="02020603050405020304" pitchFamily="18" charset="-78"/>
            </a:endParaRPr>
          </a:p>
        </p:txBody>
      </p:sp>
      <p:pic>
        <p:nvPicPr>
          <p:cNvPr id="7" name="Google Shape;98;p17">
            <a:extLst>
              <a:ext uri="{FF2B5EF4-FFF2-40B4-BE49-F238E27FC236}">
                <a16:creationId xmlns:a16="http://schemas.microsoft.com/office/drawing/2014/main" id="{698A9765-8F3C-45C6-97B3-BC812CF37F50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4E053AC-B3DE-476C-8C6B-A3FF466DD6F7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4789593" y="1047141"/>
            <a:ext cx="4085563" cy="2972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394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545813" y="762486"/>
            <a:ext cx="3916674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Machine Learning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Preprocessing</a:t>
            </a:r>
          </a:p>
          <a:p>
            <a:pPr marL="342900" indent="-342900"/>
            <a:r>
              <a:rPr 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Engineering and Extraction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Domain knowledge features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Date and Time features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String operations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Web Data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Geospatial features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Text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Images</a:t>
            </a:r>
          </a:p>
          <a:p>
            <a:pPr marL="742950" lvl="1" indent="-285750"/>
            <a:r>
              <a:rPr lang="en-US" sz="1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Audio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Dimension Reduction with PCA</a:t>
            </a:r>
          </a:p>
          <a:p>
            <a:pPr marL="742950" lvl="1" indent="-285750"/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lvl="1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Google Shape;151;p22">
            <a:extLst>
              <a:ext uri="{FF2B5EF4-FFF2-40B4-BE49-F238E27FC236}">
                <a16:creationId xmlns:a16="http://schemas.microsoft.com/office/drawing/2014/main" id="{23E393FA-65CB-4433-8D1D-4B174CB9462D}"/>
              </a:ext>
            </a:extLst>
          </p:cNvPr>
          <p:cNvSpPr txBox="1">
            <a:spLocks/>
          </p:cNvSpPr>
          <p:nvPr/>
        </p:nvSpPr>
        <p:spPr>
          <a:xfrm>
            <a:off x="4462487" y="1060195"/>
            <a:ext cx="4356146" cy="21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effectLst/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Transformations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Cleaning or Cleansing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Missing data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Categorical data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Detect and Handle Outliers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Split data to Train and Test Sets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Deal with Imbalanced classes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Scaling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to use Pipelines 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Selection</a:t>
            </a:r>
          </a:p>
        </p:txBody>
      </p:sp>
      <p:sp>
        <p:nvSpPr>
          <p:cNvPr id="5" name="Google Shape;151;p22">
            <a:extLst>
              <a:ext uri="{FF2B5EF4-FFF2-40B4-BE49-F238E27FC236}">
                <a16:creationId xmlns:a16="http://schemas.microsoft.com/office/drawing/2014/main" id="{0DE6DBF0-B308-4A8D-A281-30291888C795}"/>
              </a:ext>
            </a:extLst>
          </p:cNvPr>
          <p:cNvSpPr txBox="1">
            <a:spLocks/>
          </p:cNvSpPr>
          <p:nvPr/>
        </p:nvSpPr>
        <p:spPr>
          <a:xfrm>
            <a:off x="492294" y="223383"/>
            <a:ext cx="1921298" cy="6410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effectLst/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0" lvl="0" indent="0">
              <a:buNone/>
            </a:pP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48341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96822" y="-318977"/>
            <a:ext cx="612448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Audio</a:t>
            </a:r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5FE23F4-CF9E-4563-BFBC-EBB3E5C8D32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1371019" y="1068136"/>
            <a:ext cx="6401961" cy="3607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348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96822" y="-318977"/>
            <a:ext cx="612448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Audio</a:t>
            </a:r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5FE23F4-CF9E-4563-BFBC-EBB3E5C8D32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396822" y="2721586"/>
            <a:ext cx="6401961" cy="18612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83A7F00-97E9-459C-9044-69F5866CC197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-404041" y="0"/>
            <a:ext cx="6925343" cy="3445985"/>
          </a:xfrm>
          <a:prstGeom prst="rect">
            <a:avLst/>
          </a:prstGeom>
        </p:spPr>
      </p:pic>
      <p:sp>
        <p:nvSpPr>
          <p:cNvPr id="8" name="Google Shape;94;p17">
            <a:extLst>
              <a:ext uri="{FF2B5EF4-FFF2-40B4-BE49-F238E27FC236}">
                <a16:creationId xmlns:a16="http://schemas.microsoft.com/office/drawing/2014/main" id="{917DFC8B-9139-4372-BE41-5CB44E129A20}"/>
              </a:ext>
            </a:extLst>
          </p:cNvPr>
          <p:cNvSpPr txBox="1">
            <a:spLocks/>
          </p:cNvSpPr>
          <p:nvPr/>
        </p:nvSpPr>
        <p:spPr>
          <a:xfrm>
            <a:off x="690911" y="4639566"/>
            <a:ext cx="4735438" cy="308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effectLst/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342900" indent="-342900" algn="ctr"/>
            <a:r>
              <a:rPr lang="en-US" sz="12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https://en.wikipedia.org/wiki/Mel-frequency_cepstrum</a:t>
            </a:r>
          </a:p>
        </p:txBody>
      </p:sp>
    </p:spTree>
    <p:extLst>
      <p:ext uri="{BB962C8B-B14F-4D97-AF65-F5344CB8AC3E}">
        <p14:creationId xmlns:p14="http://schemas.microsoft.com/office/powerpoint/2010/main" val="3172223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545813" y="762486"/>
            <a:ext cx="3916674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Data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Machine Learning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Preprocessing</a:t>
            </a:r>
          </a:p>
          <a:p>
            <a:pPr marL="342900" indent="-342900"/>
            <a:r>
              <a:rPr 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Engineering and Extraction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Domain knowledge features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Date and Time features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String operations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Web Data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Geospatial features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Text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Images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Audio</a:t>
            </a:r>
          </a:p>
          <a:p>
            <a:pPr marL="742950" lvl="1" indent="-285750"/>
            <a:r>
              <a:rPr lang="en-US" sz="1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Dimension Reduction with PCA</a:t>
            </a:r>
          </a:p>
          <a:p>
            <a:pPr marL="742950" lvl="1" indent="-285750"/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lvl="1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Google Shape;151;p22">
            <a:extLst>
              <a:ext uri="{FF2B5EF4-FFF2-40B4-BE49-F238E27FC236}">
                <a16:creationId xmlns:a16="http://schemas.microsoft.com/office/drawing/2014/main" id="{23E393FA-65CB-4433-8D1D-4B174CB9462D}"/>
              </a:ext>
            </a:extLst>
          </p:cNvPr>
          <p:cNvSpPr txBox="1">
            <a:spLocks/>
          </p:cNvSpPr>
          <p:nvPr/>
        </p:nvSpPr>
        <p:spPr>
          <a:xfrm>
            <a:off x="4462487" y="1060195"/>
            <a:ext cx="4356146" cy="21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effectLst/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Transformations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Cleaning or Cleansing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Missing data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Categorical data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Detect and Handle Outliers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Split data to Train and Test Sets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Deal with Imbalanced classes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Scaling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to use Pipelines 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Selection</a:t>
            </a:r>
          </a:p>
        </p:txBody>
      </p:sp>
      <p:sp>
        <p:nvSpPr>
          <p:cNvPr id="5" name="Google Shape;151;p22">
            <a:extLst>
              <a:ext uri="{FF2B5EF4-FFF2-40B4-BE49-F238E27FC236}">
                <a16:creationId xmlns:a16="http://schemas.microsoft.com/office/drawing/2014/main" id="{0DE6DBF0-B308-4A8D-A281-30291888C795}"/>
              </a:ext>
            </a:extLst>
          </p:cNvPr>
          <p:cNvSpPr txBox="1">
            <a:spLocks/>
          </p:cNvSpPr>
          <p:nvPr/>
        </p:nvSpPr>
        <p:spPr>
          <a:xfrm>
            <a:off x="492294" y="223383"/>
            <a:ext cx="1921298" cy="6410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effectLst/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0" lvl="0" indent="0">
              <a:buNone/>
            </a:pP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1783309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Dimension Reduction with PCA</a:t>
            </a:r>
          </a:p>
        </p:txBody>
      </p:sp>
      <p:pic>
        <p:nvPicPr>
          <p:cNvPr id="5" name="Google Shape;96;p17">
            <a:extLst>
              <a:ext uri="{FF2B5EF4-FFF2-40B4-BE49-F238E27FC236}">
                <a16:creationId xmlns:a16="http://schemas.microsoft.com/office/drawing/2014/main" id="{97D169F5-83AF-416A-BA23-54E46E9B038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97;p17">
            <a:extLst>
              <a:ext uri="{FF2B5EF4-FFF2-40B4-BE49-F238E27FC236}">
                <a16:creationId xmlns:a16="http://schemas.microsoft.com/office/drawing/2014/main" id="{1B42574D-56CA-40C2-9983-C969761F66AC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98;p17">
            <a:extLst>
              <a:ext uri="{FF2B5EF4-FFF2-40B4-BE49-F238E27FC236}">
                <a16:creationId xmlns:a16="http://schemas.microsoft.com/office/drawing/2014/main" id="{D0E59CA3-5928-4030-BBE6-FA4FB5F1E148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99B6C7F-262A-4511-B626-1FB9825D543D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4113264" y="1030156"/>
            <a:ext cx="4826261" cy="321929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BD71B9A-AB29-46F3-A834-519362CCA14D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-482342" y="1054896"/>
            <a:ext cx="5529746" cy="3211251"/>
          </a:xfrm>
          <a:prstGeom prst="rect">
            <a:avLst/>
          </a:prstGeom>
        </p:spPr>
      </p:pic>
      <p:sp>
        <p:nvSpPr>
          <p:cNvPr id="10" name="Google Shape;94;p17">
            <a:extLst>
              <a:ext uri="{FF2B5EF4-FFF2-40B4-BE49-F238E27FC236}">
                <a16:creationId xmlns:a16="http://schemas.microsoft.com/office/drawing/2014/main" id="{31A54693-3B98-4C09-9458-C7A45512281D}"/>
              </a:ext>
            </a:extLst>
          </p:cNvPr>
          <p:cNvSpPr txBox="1">
            <a:spLocks/>
          </p:cNvSpPr>
          <p:nvPr/>
        </p:nvSpPr>
        <p:spPr>
          <a:xfrm>
            <a:off x="4572000" y="4149961"/>
            <a:ext cx="5190461" cy="4255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effectLst/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342900" indent="-342900"/>
            <a:r>
              <a:rPr lang="en-US" sz="105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https://en.wikipedia.org/wiki/Principal_component_analysis</a:t>
            </a:r>
          </a:p>
        </p:txBody>
      </p:sp>
    </p:spTree>
    <p:extLst>
      <p:ext uri="{BB962C8B-B14F-4D97-AF65-F5344CB8AC3E}">
        <p14:creationId xmlns:p14="http://schemas.microsoft.com/office/powerpoint/2010/main" val="3168279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94;p17">
            <a:extLst>
              <a:ext uri="{FF2B5EF4-FFF2-40B4-BE49-F238E27FC236}">
                <a16:creationId xmlns:a16="http://schemas.microsoft.com/office/drawing/2014/main" id="{08900BF0-ACD5-42C2-BE4A-0234151A913D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276078" y="2446627"/>
            <a:ext cx="5246242" cy="555237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 algn="ctr"/>
            <a:r>
              <a:rPr lang="en-US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 be continued</a:t>
            </a:r>
            <a:endParaRPr sz="4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13936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94;p17">
            <a:extLst>
              <a:ext uri="{FF2B5EF4-FFF2-40B4-BE49-F238E27FC236}">
                <a16:creationId xmlns:a16="http://schemas.microsoft.com/office/drawing/2014/main" id="{08900BF0-ACD5-42C2-BE4A-0234151A913D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601665" y="2382903"/>
            <a:ext cx="4341917" cy="555237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Questions ?!</a:t>
            </a:r>
            <a:endParaRPr sz="4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15176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94;p17">
            <a:extLst>
              <a:ext uri="{FF2B5EF4-FFF2-40B4-BE49-F238E27FC236}">
                <a16:creationId xmlns:a16="http://schemas.microsoft.com/office/drawing/2014/main" id="{08900BF0-ACD5-42C2-BE4A-0234151A913D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495340" y="959883"/>
            <a:ext cx="5162442" cy="555237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Thanks!</a:t>
            </a:r>
            <a:br>
              <a:rPr lang="en-US" sz="6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&gt;_ Live long and prosper</a:t>
            </a:r>
            <a:endParaRPr sz="6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CDCE057-19DF-4262-98E7-CA030E4626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9599" y="1781111"/>
            <a:ext cx="4425905" cy="3032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568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Data (Types of Data)</a:t>
            </a:r>
          </a:p>
        </p:txBody>
      </p:sp>
      <p:pic>
        <p:nvPicPr>
          <p:cNvPr id="14" name="Google Shape;96;p17">
            <a:extLst>
              <a:ext uri="{FF2B5EF4-FFF2-40B4-BE49-F238E27FC236}">
                <a16:creationId xmlns:a16="http://schemas.microsoft.com/office/drawing/2014/main" id="{A8B71835-C574-4D01-9F8E-0813C669F99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97;p17">
            <a:extLst>
              <a:ext uri="{FF2B5EF4-FFF2-40B4-BE49-F238E27FC236}">
                <a16:creationId xmlns:a16="http://schemas.microsoft.com/office/drawing/2014/main" id="{DB5ABB9D-1E8B-41A5-93D6-A04B6297384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94;p17">
            <a:extLst>
              <a:ext uri="{FF2B5EF4-FFF2-40B4-BE49-F238E27FC236}">
                <a16:creationId xmlns:a16="http://schemas.microsoft.com/office/drawing/2014/main" id="{5386D765-FF89-474F-8F02-81621344B461}"/>
              </a:ext>
            </a:extLst>
          </p:cNvPr>
          <p:cNvSpPr txBox="1">
            <a:spLocks/>
          </p:cNvSpPr>
          <p:nvPr/>
        </p:nvSpPr>
        <p:spPr>
          <a:xfrm>
            <a:off x="246320" y="3898243"/>
            <a:ext cx="4736806" cy="4255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342900" indent="-342900"/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Categorical</a:t>
            </a:r>
          </a:p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This represents qualitative data with no apparent </a:t>
            </a:r>
          </a:p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inherent mathematical meaning.</a:t>
            </a:r>
          </a:p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Example: Yes or No, Sex, Race, Marital Status etc. </a:t>
            </a:r>
          </a:p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These can take be assigned numbers like Yes(0) and </a:t>
            </a:r>
          </a:p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No(1), but numbers have no mathematical meaning.</a:t>
            </a:r>
          </a:p>
          <a:p>
            <a:pPr marL="342900" indent="-342900"/>
            <a:endParaRPr lang="en-US" sz="14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 panose="020B0604020202020204" charset="0"/>
              <a:cs typeface="Andalus" panose="02020603050405020304" pitchFamily="18" charset="-78"/>
            </a:endParaRPr>
          </a:p>
          <a:p>
            <a:pPr marL="342900" indent="-342900"/>
            <a:endParaRPr lang="en-US" sz="14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 panose="020B0604020202020204" charset="0"/>
              <a:cs typeface="Andalus" panose="02020603050405020304" pitchFamily="18" charset="-78"/>
            </a:endParaRPr>
          </a:p>
          <a:p>
            <a:pPr marL="342900" indent="-342900"/>
            <a:endParaRPr lang="en-US" sz="14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 panose="020B0604020202020204" charset="0"/>
              <a:cs typeface="Andalus" panose="02020603050405020304" pitchFamily="18" charset="-78"/>
            </a:endParaRPr>
          </a:p>
          <a:p>
            <a:pPr marL="342900" indent="-342900"/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Numerical</a:t>
            </a:r>
          </a:p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This represents some sort of quantitative </a:t>
            </a:r>
          </a:p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measurement. </a:t>
            </a:r>
          </a:p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Example: height of people, stock price, page load time etc</a:t>
            </a:r>
          </a:p>
        </p:txBody>
      </p:sp>
      <p:pic>
        <p:nvPicPr>
          <p:cNvPr id="7" name="Google Shape;98;p17">
            <a:extLst>
              <a:ext uri="{FF2B5EF4-FFF2-40B4-BE49-F238E27FC236}">
                <a16:creationId xmlns:a16="http://schemas.microsoft.com/office/drawing/2014/main" id="{698A9765-8F3C-45C6-97B3-BC812CF37F50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4E053AC-B3DE-476C-8C6B-A3FF466DD6F7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4789593" y="1295169"/>
            <a:ext cx="4085563" cy="24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725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Data (Numerical)</a:t>
            </a:r>
          </a:p>
        </p:txBody>
      </p:sp>
      <p:pic>
        <p:nvPicPr>
          <p:cNvPr id="14" name="Google Shape;96;p17">
            <a:extLst>
              <a:ext uri="{FF2B5EF4-FFF2-40B4-BE49-F238E27FC236}">
                <a16:creationId xmlns:a16="http://schemas.microsoft.com/office/drawing/2014/main" id="{A8B71835-C574-4D01-9F8E-0813C669F99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97;p17">
            <a:extLst>
              <a:ext uri="{FF2B5EF4-FFF2-40B4-BE49-F238E27FC236}">
                <a16:creationId xmlns:a16="http://schemas.microsoft.com/office/drawing/2014/main" id="{DB5ABB9D-1E8B-41A5-93D6-A04B6297384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94;p17">
            <a:extLst>
              <a:ext uri="{FF2B5EF4-FFF2-40B4-BE49-F238E27FC236}">
                <a16:creationId xmlns:a16="http://schemas.microsoft.com/office/drawing/2014/main" id="{5386D765-FF89-474F-8F02-81621344B461}"/>
              </a:ext>
            </a:extLst>
          </p:cNvPr>
          <p:cNvSpPr txBox="1">
            <a:spLocks/>
          </p:cNvSpPr>
          <p:nvPr/>
        </p:nvSpPr>
        <p:spPr>
          <a:xfrm>
            <a:off x="763770" y="3508383"/>
            <a:ext cx="4736806" cy="4255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342900" indent="-342900"/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Discrete data</a:t>
            </a:r>
          </a:p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This is integer based, often counts of some event. </a:t>
            </a:r>
          </a:p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Example: “How many songs do a user like?” or </a:t>
            </a:r>
          </a:p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“How many times a coin flipped to “head” ?”</a:t>
            </a:r>
          </a:p>
          <a:p>
            <a:pPr marL="342900" indent="-342900"/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 panose="020B0604020202020204" charset="0"/>
              <a:cs typeface="Andalus" panose="02020603050405020304" pitchFamily="18" charset="-78"/>
            </a:endParaRPr>
          </a:p>
          <a:p>
            <a:pPr marL="342900" indent="-342900"/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 panose="020B0604020202020204" charset="0"/>
              <a:cs typeface="Andalus" panose="02020603050405020304" pitchFamily="18" charset="-78"/>
            </a:endParaRPr>
          </a:p>
          <a:p>
            <a:pPr marL="342900" indent="-342900"/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Continuous data</a:t>
            </a:r>
          </a:p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It has an infinite number of </a:t>
            </a:r>
          </a:p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possible values. Example: “How much time did it </a:t>
            </a:r>
          </a:p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take for a user to buy?”</a:t>
            </a:r>
            <a:endParaRPr lang="en-US" sz="11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 panose="020B0604020202020204" charset="0"/>
              <a:cs typeface="Andalus" panose="02020603050405020304" pitchFamily="18" charset="-78"/>
            </a:endParaRPr>
          </a:p>
        </p:txBody>
      </p:sp>
      <p:pic>
        <p:nvPicPr>
          <p:cNvPr id="7" name="Google Shape;98;p17">
            <a:extLst>
              <a:ext uri="{FF2B5EF4-FFF2-40B4-BE49-F238E27FC236}">
                <a16:creationId xmlns:a16="http://schemas.microsoft.com/office/drawing/2014/main" id="{698A9765-8F3C-45C6-97B3-BC812CF37F50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44351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Data (Categorical)</a:t>
            </a:r>
          </a:p>
        </p:txBody>
      </p:sp>
      <p:pic>
        <p:nvPicPr>
          <p:cNvPr id="14" name="Google Shape;96;p17">
            <a:extLst>
              <a:ext uri="{FF2B5EF4-FFF2-40B4-BE49-F238E27FC236}">
                <a16:creationId xmlns:a16="http://schemas.microsoft.com/office/drawing/2014/main" id="{A8B71835-C574-4D01-9F8E-0813C669F99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97;p17">
            <a:extLst>
              <a:ext uri="{FF2B5EF4-FFF2-40B4-BE49-F238E27FC236}">
                <a16:creationId xmlns:a16="http://schemas.microsoft.com/office/drawing/2014/main" id="{DB5ABB9D-1E8B-41A5-93D6-A04B6297384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94;p17">
            <a:extLst>
              <a:ext uri="{FF2B5EF4-FFF2-40B4-BE49-F238E27FC236}">
                <a16:creationId xmlns:a16="http://schemas.microsoft.com/office/drawing/2014/main" id="{5386D765-FF89-474F-8F02-81621344B461}"/>
              </a:ext>
            </a:extLst>
          </p:cNvPr>
          <p:cNvSpPr txBox="1">
            <a:spLocks/>
          </p:cNvSpPr>
          <p:nvPr/>
        </p:nvSpPr>
        <p:spPr>
          <a:xfrm>
            <a:off x="763770" y="3933686"/>
            <a:ext cx="4736806" cy="4255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342900" indent="-342900"/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Nominal or unordered data</a:t>
            </a:r>
          </a:p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we assign individual items to named categories that do </a:t>
            </a:r>
          </a:p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not have an implicit or natural value or rank.</a:t>
            </a:r>
          </a:p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Example: Animals can be cats or dogs or horses etc..</a:t>
            </a:r>
          </a:p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that would be nominal data. </a:t>
            </a:r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 panose="020B0604020202020204" charset="0"/>
              <a:cs typeface="Andalus" panose="02020603050405020304" pitchFamily="18" charset="-78"/>
            </a:endParaRPr>
          </a:p>
          <a:p>
            <a:pPr marL="342900" indent="-342900"/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 panose="020B0604020202020204" charset="0"/>
              <a:cs typeface="Andalus" panose="02020603050405020304" pitchFamily="18" charset="-78"/>
            </a:endParaRPr>
          </a:p>
          <a:p>
            <a:pPr marL="342900" indent="-342900"/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 panose="020B0604020202020204" charset="0"/>
              <a:cs typeface="Andalus" panose="02020603050405020304" pitchFamily="18" charset="-78"/>
            </a:endParaRPr>
          </a:p>
          <a:p>
            <a:pPr marL="342900" indent="-342900"/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Ordered or ordinal data</a:t>
            </a:r>
          </a:p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items are assigned to categories that do have some kind </a:t>
            </a:r>
          </a:p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of implicit or natural order.</a:t>
            </a:r>
          </a:p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Example: “Small, Medium, or Large."  Another example is a </a:t>
            </a:r>
          </a:p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survey question that asks us to rate an item on a 1 to 10 </a:t>
            </a:r>
          </a:p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scale, with 10 being the best. This implies that 10 is better </a:t>
            </a:r>
          </a:p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 panose="020B0604020202020204" charset="0"/>
                <a:cs typeface="Andalus" panose="02020603050405020304" pitchFamily="18" charset="-78"/>
              </a:rPr>
              <a:t>than 9, which is better than 8, and so on.</a:t>
            </a:r>
            <a:endParaRPr lang="en-US" sz="11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 panose="020B0604020202020204" charset="0"/>
              <a:cs typeface="Andalus" panose="02020603050405020304" pitchFamily="18" charset="-78"/>
            </a:endParaRPr>
          </a:p>
        </p:txBody>
      </p:sp>
      <p:pic>
        <p:nvPicPr>
          <p:cNvPr id="7" name="Google Shape;98;p17">
            <a:extLst>
              <a:ext uri="{FF2B5EF4-FFF2-40B4-BE49-F238E27FC236}">
                <a16:creationId xmlns:a16="http://schemas.microsoft.com/office/drawing/2014/main" id="{698A9765-8F3C-45C6-97B3-BC812CF37F50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29576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545813" y="762486"/>
            <a:ext cx="3916674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Data</a:t>
            </a:r>
          </a:p>
          <a:p>
            <a:pPr marL="342900" indent="-342900"/>
            <a:r>
              <a:rPr lang="en-US" sz="1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Machine Learning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Preprocessing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Engineering and Extraction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Domain knowledge features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Date and Time features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String operations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Web Data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Geospatial features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Text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Images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Audio</a:t>
            </a:r>
          </a:p>
          <a:p>
            <a:pPr marL="742950" lvl="1" indent="-28575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Dimension Reduction with PCA</a:t>
            </a:r>
          </a:p>
          <a:p>
            <a:pPr marL="742950" lvl="1" indent="-285750"/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lvl="1" indent="0"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Google Shape;151;p22">
            <a:extLst>
              <a:ext uri="{FF2B5EF4-FFF2-40B4-BE49-F238E27FC236}">
                <a16:creationId xmlns:a16="http://schemas.microsoft.com/office/drawing/2014/main" id="{23E393FA-65CB-4433-8D1D-4B174CB9462D}"/>
              </a:ext>
            </a:extLst>
          </p:cNvPr>
          <p:cNvSpPr txBox="1">
            <a:spLocks/>
          </p:cNvSpPr>
          <p:nvPr/>
        </p:nvSpPr>
        <p:spPr>
          <a:xfrm>
            <a:off x="4462487" y="1060195"/>
            <a:ext cx="4356146" cy="21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effectLst/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Transformations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Cleaning or Cleansing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Missing data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with Categorical data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Detect and Handle Outliers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Split data to Train and Test Sets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Deal with Imbalanced classes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Scaling</a:t>
            </a:r>
          </a:p>
          <a:p>
            <a:pPr marL="800100" lvl="1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to use Pipelines </a:t>
            </a:r>
          </a:p>
          <a:p>
            <a:pPr marL="342900" indent="-342900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Selection</a:t>
            </a:r>
          </a:p>
        </p:txBody>
      </p:sp>
      <p:sp>
        <p:nvSpPr>
          <p:cNvPr id="5" name="Google Shape;151;p22">
            <a:extLst>
              <a:ext uri="{FF2B5EF4-FFF2-40B4-BE49-F238E27FC236}">
                <a16:creationId xmlns:a16="http://schemas.microsoft.com/office/drawing/2014/main" id="{0DE6DBF0-B308-4A8D-A281-30291888C795}"/>
              </a:ext>
            </a:extLst>
          </p:cNvPr>
          <p:cNvSpPr txBox="1">
            <a:spLocks/>
          </p:cNvSpPr>
          <p:nvPr/>
        </p:nvSpPr>
        <p:spPr>
          <a:xfrm>
            <a:off x="492294" y="223383"/>
            <a:ext cx="1921298" cy="6410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effectLst/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0" lvl="0" indent="0">
              <a:buNone/>
            </a:pP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1197327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Aliena template">
  <a:themeElements>
    <a:clrScheme name="Custom 347">
      <a:dk1>
        <a:srgbClr val="050060"/>
      </a:dk1>
      <a:lt1>
        <a:srgbClr val="FFFFFF"/>
      </a:lt1>
      <a:dk2>
        <a:srgbClr val="585963"/>
      </a:dk2>
      <a:lt2>
        <a:srgbClr val="F3F3F3"/>
      </a:lt2>
      <a:accent1>
        <a:srgbClr val="0A2F9E"/>
      </a:accent1>
      <a:accent2>
        <a:srgbClr val="3544FF"/>
      </a:accent2>
      <a:accent3>
        <a:srgbClr val="24D6FF"/>
      </a:accent3>
      <a:accent4>
        <a:srgbClr val="00FFFF"/>
      </a:accent4>
      <a:accent5>
        <a:srgbClr val="A458FF"/>
      </a:accent5>
      <a:accent6>
        <a:srgbClr val="D392FF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5976</TotalTime>
  <Words>2018</Words>
  <Application>Microsoft Office PowerPoint</Application>
  <PresentationFormat>On-screen Show (16:9)</PresentationFormat>
  <Paragraphs>498</Paragraphs>
  <Slides>57</Slides>
  <Notes>57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3" baseType="lpstr">
      <vt:lpstr>Muli Regular</vt:lpstr>
      <vt:lpstr>Arial</vt:lpstr>
      <vt:lpstr>Lexend Deca</vt:lpstr>
      <vt:lpstr>Muli</vt:lpstr>
      <vt:lpstr>Consolas</vt:lpstr>
      <vt:lpstr>Aliena template</vt:lpstr>
      <vt:lpstr>Data Preprocessing</vt:lpstr>
      <vt:lpstr>Hello!</vt:lpstr>
      <vt:lpstr>PowerPoint Presentation</vt:lpstr>
      <vt:lpstr>PowerPoint Presentation</vt:lpstr>
      <vt:lpstr>What is Data</vt:lpstr>
      <vt:lpstr>What is Data (Types of Data)</vt:lpstr>
      <vt:lpstr>What is Data (Numerical)</vt:lpstr>
      <vt:lpstr>What is Data (Categorical)</vt:lpstr>
      <vt:lpstr>PowerPoint Presentation</vt:lpstr>
      <vt:lpstr>Machine Learning</vt:lpstr>
      <vt:lpstr>Machine Learning</vt:lpstr>
      <vt:lpstr>Machine Learning</vt:lpstr>
      <vt:lpstr>Machine Learning</vt:lpstr>
      <vt:lpstr>PowerPoint Presentation</vt:lpstr>
      <vt:lpstr>Data Preprocessing</vt:lpstr>
      <vt:lpstr>Data Preprocessing</vt:lpstr>
      <vt:lpstr>Data Preprocessing</vt:lpstr>
      <vt:lpstr>PowerPoint Presentation</vt:lpstr>
      <vt:lpstr>Domain knowledge features</vt:lpstr>
      <vt:lpstr>PowerPoint Presentation</vt:lpstr>
      <vt:lpstr>Date and Time features</vt:lpstr>
      <vt:lpstr>Date and Time features</vt:lpstr>
      <vt:lpstr>Date and Time features</vt:lpstr>
      <vt:lpstr>Date and Time features</vt:lpstr>
      <vt:lpstr>Date and Time features</vt:lpstr>
      <vt:lpstr>PowerPoint Presentation</vt:lpstr>
      <vt:lpstr>String operations</vt:lpstr>
      <vt:lpstr>PowerPoint Presentation</vt:lpstr>
      <vt:lpstr>Web Data</vt:lpstr>
      <vt:lpstr>Web Data</vt:lpstr>
      <vt:lpstr>PowerPoint Presentation</vt:lpstr>
      <vt:lpstr>Geospatial features</vt:lpstr>
      <vt:lpstr>Geospatial features</vt:lpstr>
      <vt:lpstr>PowerPoint Presentation</vt:lpstr>
      <vt:lpstr>Work with Text</vt:lpstr>
      <vt:lpstr>Work with Text</vt:lpstr>
      <vt:lpstr>PowerPoint Presentation</vt:lpstr>
      <vt:lpstr>Work with Images</vt:lpstr>
      <vt:lpstr>Work with Images</vt:lpstr>
      <vt:lpstr>Work with Images</vt:lpstr>
      <vt:lpstr>Work with Images (Red)</vt:lpstr>
      <vt:lpstr>Work with Images (Green)</vt:lpstr>
      <vt:lpstr>Work with Images (Blue) </vt:lpstr>
      <vt:lpstr>Work with Images (White) </vt:lpstr>
      <vt:lpstr>Work with Images (Black) </vt:lpstr>
      <vt:lpstr>Work with Images (Pink)</vt:lpstr>
      <vt:lpstr>Work with Images (Yellow) </vt:lpstr>
      <vt:lpstr>Work with Images</vt:lpstr>
      <vt:lpstr>Work with Images</vt:lpstr>
      <vt:lpstr>PowerPoint Presentation</vt:lpstr>
      <vt:lpstr>Work with Audio</vt:lpstr>
      <vt:lpstr>Work with Audio</vt:lpstr>
      <vt:lpstr>PowerPoint Presentation</vt:lpstr>
      <vt:lpstr>Dimension Reduction with PCA</vt:lpstr>
      <vt:lpstr>To be continued</vt:lpstr>
      <vt:lpstr>Questions ?!</vt:lpstr>
      <vt:lpstr>Thanks! &gt;_ Live long and prosper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Object Oriented Programming with Python (OOP)</dc:title>
  <dc:creator>Eslam Jekso</dc:creator>
  <cp:lastModifiedBy>Eslam Jekso</cp:lastModifiedBy>
  <cp:revision>305</cp:revision>
  <dcterms:modified xsi:type="dcterms:W3CDTF">2020-07-04T01:46:13Z</dcterms:modified>
</cp:coreProperties>
</file>